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sldIdLst>
    <p:sldId id="256" r:id="rId2"/>
    <p:sldId id="257" r:id="rId3"/>
    <p:sldId id="347" r:id="rId4"/>
    <p:sldId id="258" r:id="rId5"/>
    <p:sldId id="270" r:id="rId6"/>
    <p:sldId id="319" r:id="rId7"/>
    <p:sldId id="320" r:id="rId8"/>
    <p:sldId id="321" r:id="rId9"/>
    <p:sldId id="322" r:id="rId10"/>
    <p:sldId id="323" r:id="rId11"/>
    <p:sldId id="324" r:id="rId12"/>
    <p:sldId id="325" r:id="rId13"/>
    <p:sldId id="330" r:id="rId14"/>
    <p:sldId id="327" r:id="rId15"/>
    <p:sldId id="329" r:id="rId16"/>
    <p:sldId id="331" r:id="rId17"/>
    <p:sldId id="332" r:id="rId18"/>
    <p:sldId id="341" r:id="rId19"/>
    <p:sldId id="333" r:id="rId20"/>
    <p:sldId id="334" r:id="rId21"/>
    <p:sldId id="335" r:id="rId22"/>
    <p:sldId id="336" r:id="rId23"/>
    <p:sldId id="337" r:id="rId24"/>
    <p:sldId id="338" r:id="rId25"/>
    <p:sldId id="342" r:id="rId26"/>
    <p:sldId id="343" r:id="rId27"/>
    <p:sldId id="340" r:id="rId28"/>
    <p:sldId id="344" r:id="rId29"/>
    <p:sldId id="346" r:id="rId30"/>
    <p:sldId id="345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638" autoAdjust="0"/>
  </p:normalViewPr>
  <p:slideViewPr>
    <p:cSldViewPr>
      <p:cViewPr>
        <p:scale>
          <a:sx n="70" d="100"/>
          <a:sy n="70" d="100"/>
        </p:scale>
        <p:origin x="444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023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Stata</c:v>
                </c:pt>
                <c:pt idx="1">
                  <c:v>SAS</c:v>
                </c:pt>
                <c:pt idx="2">
                  <c:v>R</c:v>
                </c:pt>
                <c:pt idx="3">
                  <c:v>No previous coding experience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9</c:v>
                </c:pt>
                <c:pt idx="1">
                  <c:v>2</c:v>
                </c:pt>
                <c:pt idx="2">
                  <c:v>2</c:v>
                </c:pt>
                <c:pt idx="3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40127560"/>
        <c:axId val="196748400"/>
      </c:barChart>
      <c:catAx>
        <c:axId val="240127560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 smtClean="0"/>
                  <a:t>Software</a:t>
                </a:r>
                <a:endParaRPr lang="en-US" dirty="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6748400"/>
        <c:crosses val="autoZero"/>
        <c:auto val="1"/>
        <c:lblAlgn val="ctr"/>
        <c:lblOffset val="100"/>
        <c:noMultiLvlLbl val="0"/>
      </c:catAx>
      <c:valAx>
        <c:axId val="1967484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 smtClean="0"/>
                  <a:t>Number of Students w/ familiarity</a:t>
                </a:r>
                <a:endParaRPr lang="en-US" dirty="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401275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414A51-E738-43AB-ABBA-715841F5FBCF}" type="datetimeFigureOut">
              <a:rPr lang="en-US" smtClean="0"/>
              <a:pPr/>
              <a:t>2/1/2017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DEF2FD-AE9E-4BE1-A0DC-7586945BA2C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7549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DEF2FD-AE9E-4BE1-A0DC-7586945BA2CF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1376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A5B77-1924-4828-B094-C8CD5876F9C0}" type="datetimeFigureOut">
              <a:rPr lang="en-US" smtClean="0"/>
              <a:pPr/>
              <a:t>2/1/2017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8DD27-D363-4713-A1B1-0207DB90A2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A5B77-1924-4828-B094-C8CD5876F9C0}" type="datetimeFigureOut">
              <a:rPr lang="en-US" smtClean="0"/>
              <a:pPr/>
              <a:t>2/1/2017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8DD27-D363-4713-A1B1-0207DB90A2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A5B77-1924-4828-B094-C8CD5876F9C0}" type="datetimeFigureOut">
              <a:rPr lang="en-US" smtClean="0"/>
              <a:pPr/>
              <a:t>2/1/2017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8DD27-D363-4713-A1B1-0207DB90A2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A5B77-1924-4828-B094-C8CD5876F9C0}" type="datetimeFigureOut">
              <a:rPr lang="en-US" smtClean="0"/>
              <a:pPr/>
              <a:t>2/1/2017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8DD27-D363-4713-A1B1-0207DB90A2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A5B77-1924-4828-B094-C8CD5876F9C0}" type="datetimeFigureOut">
              <a:rPr lang="en-US" smtClean="0"/>
              <a:pPr/>
              <a:t>2/1/2017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8DD27-D363-4713-A1B1-0207DB90A2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A5B77-1924-4828-B094-C8CD5876F9C0}" type="datetimeFigureOut">
              <a:rPr lang="en-US" smtClean="0"/>
              <a:pPr/>
              <a:t>2/1/2017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8DD27-D363-4713-A1B1-0207DB90A2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A5B77-1924-4828-B094-C8CD5876F9C0}" type="datetimeFigureOut">
              <a:rPr lang="en-US" smtClean="0"/>
              <a:pPr/>
              <a:t>2/1/2017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8DD27-D363-4713-A1B1-0207DB90A2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A5B77-1924-4828-B094-C8CD5876F9C0}" type="datetimeFigureOut">
              <a:rPr lang="en-US" smtClean="0"/>
              <a:pPr/>
              <a:t>2/1/2017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8DD27-D363-4713-A1B1-0207DB90A2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A5B77-1924-4828-B094-C8CD5876F9C0}" type="datetimeFigureOut">
              <a:rPr lang="en-US" smtClean="0"/>
              <a:pPr/>
              <a:t>2/1/2017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8DD27-D363-4713-A1B1-0207DB90A2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A5B77-1924-4828-B094-C8CD5876F9C0}" type="datetimeFigureOut">
              <a:rPr lang="en-US" smtClean="0"/>
              <a:pPr/>
              <a:t>2/1/2017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8DD27-D363-4713-A1B1-0207DB90A2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A5B77-1924-4828-B094-C8CD5876F9C0}" type="datetimeFigureOut">
              <a:rPr lang="en-US" smtClean="0"/>
              <a:pPr/>
              <a:t>2/1/2017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8DD27-D363-4713-A1B1-0207DB90A2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BA5B77-1924-4828-B094-C8CD5876F9C0}" type="datetimeFigureOut">
              <a:rPr lang="en-US" smtClean="0"/>
              <a:pPr/>
              <a:t>2/1/2017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C8DD27-D363-4713-A1B1-0207DB90A28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Introduction to Stata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Spring 2017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Working with </a:t>
            </a:r>
            <a:r>
              <a:rPr lang="en-US" dirty="0" smtClean="0"/>
              <a:t>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Keep looking at your data, but by commands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lang="en-US" sz="2000" dirty="0">
                <a:solidFill>
                  <a:srgbClr val="3B5978"/>
                </a:solidFill>
              </a:rPr>
              <a:t>describe (or </a:t>
            </a:r>
            <a:r>
              <a:rPr lang="en-US" sz="2000" dirty="0" err="1">
                <a:solidFill>
                  <a:srgbClr val="3B5978"/>
                </a:solidFill>
              </a:rPr>
              <a:t>desc</a:t>
            </a:r>
            <a:r>
              <a:rPr lang="en-US" sz="2000" dirty="0">
                <a:solidFill>
                  <a:srgbClr val="3B5978"/>
                </a:solidFill>
              </a:rPr>
              <a:t>) </a:t>
            </a:r>
            <a:r>
              <a:rPr lang="en-US" sz="2000" dirty="0" smtClean="0">
                <a:solidFill>
                  <a:srgbClr val="3B5978"/>
                </a:solidFill>
              </a:rPr>
              <a:t>- </a:t>
            </a:r>
            <a:r>
              <a:rPr lang="en-US" sz="2000" dirty="0">
                <a:solidFill>
                  <a:srgbClr val="3B5978"/>
                </a:solidFill>
              </a:rPr>
              <a:t>to list variables, give N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lang="en-US" sz="2000" dirty="0">
                <a:solidFill>
                  <a:srgbClr val="3B5978"/>
                </a:solidFill>
              </a:rPr>
              <a:t>codebook - overall summary of variables </a:t>
            </a:r>
            <a:endParaRPr lang="en-US" sz="2000" dirty="0" smtClean="0">
              <a:solidFill>
                <a:srgbClr val="3B5978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lang="en-US" sz="1600" dirty="0" smtClean="0">
                <a:solidFill>
                  <a:srgbClr val="3B5978"/>
                </a:solidFill>
              </a:rPr>
              <a:t>For specific variables: codebook </a:t>
            </a:r>
            <a:r>
              <a:rPr lang="en-US" sz="1600" dirty="0" err="1" smtClean="0">
                <a:solidFill>
                  <a:srgbClr val="3B5978"/>
                </a:solidFill>
              </a:rPr>
              <a:t>variablename</a:t>
            </a:r>
            <a:r>
              <a:rPr lang="en-US" sz="1600" dirty="0" smtClean="0">
                <a:solidFill>
                  <a:srgbClr val="3B5978"/>
                </a:solidFill>
              </a:rPr>
              <a:t> 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lang="en-US" dirty="0" smtClean="0">
                <a:solidFill>
                  <a:srgbClr val="3B5978"/>
                </a:solidFill>
              </a:rPr>
              <a:t>summarize </a:t>
            </a:r>
            <a:r>
              <a:rPr lang="en-US" dirty="0">
                <a:solidFill>
                  <a:srgbClr val="3B5978"/>
                </a:solidFill>
              </a:rPr>
              <a:t>(or sum) - summary statistics </a:t>
            </a:r>
            <a:endParaRPr lang="en-US" dirty="0" smtClean="0">
              <a:solidFill>
                <a:srgbClr val="3B5978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lang="en-US" sz="1600" dirty="0" smtClean="0">
                <a:solidFill>
                  <a:srgbClr val="3B5978"/>
                </a:solidFill>
              </a:rPr>
              <a:t>Use option “detail” to get more summary statistics</a:t>
            </a:r>
          </a:p>
          <a:p>
            <a:pPr marL="914400" lvl="2" indent="0">
              <a:buNone/>
              <a:defRPr sz="1800">
                <a:solidFill>
                  <a:srgbClr val="000000"/>
                </a:solidFill>
              </a:defRPr>
            </a:pPr>
            <a:r>
              <a:rPr lang="en-US" sz="1600" dirty="0" smtClean="0">
                <a:solidFill>
                  <a:srgbClr val="3B5978"/>
                </a:solidFill>
              </a:rPr>
              <a:t>sum </a:t>
            </a:r>
            <a:r>
              <a:rPr lang="en-US" sz="1600" dirty="0" err="1" smtClean="0">
                <a:solidFill>
                  <a:srgbClr val="3B5978"/>
                </a:solidFill>
              </a:rPr>
              <a:t>variablename</a:t>
            </a:r>
            <a:r>
              <a:rPr lang="en-US" sz="1600" dirty="0" smtClean="0">
                <a:solidFill>
                  <a:srgbClr val="3B5978"/>
                </a:solidFill>
              </a:rPr>
              <a:t>, detail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lang="en-US" dirty="0" smtClean="0">
                <a:solidFill>
                  <a:srgbClr val="3B5978"/>
                </a:solidFill>
              </a:rPr>
              <a:t>tabulate (</a:t>
            </a:r>
            <a:r>
              <a:rPr lang="en-US" dirty="0">
                <a:solidFill>
                  <a:srgbClr val="3B5978"/>
                </a:solidFill>
              </a:rPr>
              <a:t>or tab) </a:t>
            </a:r>
            <a:endParaRPr lang="en-US" dirty="0" smtClean="0">
              <a:solidFill>
                <a:srgbClr val="3B5978"/>
              </a:solidFill>
            </a:endParaRPr>
          </a:p>
          <a:p>
            <a:pPr marL="457200" lvl="1" indent="0">
              <a:buNone/>
              <a:defRPr sz="1800">
                <a:solidFill>
                  <a:srgbClr val="000000"/>
                </a:solidFill>
              </a:defRPr>
            </a:pPr>
            <a:r>
              <a:rPr lang="en-US" sz="1800" dirty="0" smtClean="0">
                <a:solidFill>
                  <a:srgbClr val="3B5978"/>
                </a:solidFill>
              </a:rPr>
              <a:t>	</a:t>
            </a:r>
            <a:r>
              <a:rPr lang="en-US" sz="1600" dirty="0" smtClean="0">
                <a:solidFill>
                  <a:srgbClr val="3B5978"/>
                </a:solidFill>
              </a:rPr>
              <a:t>tab variablename1 </a:t>
            </a:r>
            <a:endParaRPr lang="en-US" sz="1600" dirty="0">
              <a:solidFill>
                <a:srgbClr val="3B5978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lang="en-US" dirty="0" smtClean="0">
                <a:solidFill>
                  <a:srgbClr val="3B5978"/>
                </a:solidFill>
              </a:rPr>
              <a:t>cross tabulations</a:t>
            </a:r>
            <a:endParaRPr lang="en-US" dirty="0">
              <a:solidFill>
                <a:srgbClr val="3B5978"/>
              </a:solidFill>
            </a:endParaRPr>
          </a:p>
          <a:p>
            <a:pPr marL="457200" lvl="1" indent="0">
              <a:buNone/>
              <a:defRPr sz="1800">
                <a:solidFill>
                  <a:srgbClr val="000000"/>
                </a:solidFill>
              </a:defRPr>
            </a:pPr>
            <a:r>
              <a:rPr lang="en-US" sz="1600" dirty="0">
                <a:solidFill>
                  <a:srgbClr val="3B5978"/>
                </a:solidFill>
              </a:rPr>
              <a:t>	tab </a:t>
            </a:r>
            <a:r>
              <a:rPr lang="en-US" sz="1600" dirty="0" smtClean="0">
                <a:solidFill>
                  <a:srgbClr val="3B5978"/>
                </a:solidFill>
              </a:rPr>
              <a:t>variablename1 variablename2</a:t>
            </a:r>
            <a:r>
              <a:rPr lang="en-US" sz="1800" dirty="0" smtClean="0">
                <a:solidFill>
                  <a:srgbClr val="3B5978"/>
                </a:solidFill>
              </a:rPr>
              <a:t> 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lang="en-US" sz="1800" dirty="0" smtClean="0">
                <a:solidFill>
                  <a:srgbClr val="3B5978"/>
                </a:solidFill>
              </a:rPr>
              <a:t>tabulate multiple variables (individually, rather that cross)</a:t>
            </a:r>
          </a:p>
          <a:p>
            <a:pPr marL="457200" lvl="1" indent="0">
              <a:buNone/>
              <a:defRPr sz="1800">
                <a:solidFill>
                  <a:srgbClr val="000000"/>
                </a:solidFill>
              </a:defRPr>
            </a:pPr>
            <a:r>
              <a:rPr lang="en-US" sz="1800" dirty="0" smtClean="0">
                <a:solidFill>
                  <a:srgbClr val="3B5978"/>
                </a:solidFill>
              </a:rPr>
              <a:t>	</a:t>
            </a:r>
            <a:r>
              <a:rPr lang="en-US" sz="1600" dirty="0" smtClean="0">
                <a:solidFill>
                  <a:srgbClr val="3B5978"/>
                </a:solidFill>
              </a:rPr>
              <a:t>tab1 </a:t>
            </a:r>
            <a:r>
              <a:rPr lang="en-US" sz="1600" dirty="0">
                <a:solidFill>
                  <a:srgbClr val="3B5978"/>
                </a:solidFill>
              </a:rPr>
              <a:t>variablename1 variablename2 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endParaRPr lang="en-US" sz="1800" dirty="0">
              <a:solidFill>
                <a:srgbClr val="3B597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7516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Working with </a:t>
            </a:r>
            <a:r>
              <a:rPr lang="en-US" dirty="0" smtClean="0"/>
              <a:t>Data (example output)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. describe yot_0_to_3</a:t>
            </a:r>
          </a:p>
          <a:p>
            <a:pPr marL="0" indent="0">
              <a:buNone/>
            </a:pPr>
            <a:r>
              <a:rPr lang="en-US" sz="9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 </a:t>
            </a:r>
            <a:r>
              <a:rPr lang="en-US" sz="900" b="1" dirty="0">
                <a:latin typeface="Courier New" panose="02070309020205020404" pitchFamily="49" charset="0"/>
                <a:cs typeface="Courier New" panose="02070309020205020404" pitchFamily="49" charset="0"/>
              </a:rPr>
              <a:t>storage   display    value</a:t>
            </a:r>
          </a:p>
          <a:p>
            <a:pPr marL="0" indent="0">
              <a:buNone/>
            </a:pPr>
            <a:r>
              <a:rPr lang="en-US" sz="900" b="1" dirty="0">
                <a:latin typeface="Courier New" panose="02070309020205020404" pitchFamily="49" charset="0"/>
                <a:cs typeface="Courier New" panose="02070309020205020404" pitchFamily="49" charset="0"/>
              </a:rPr>
              <a:t>variable name   type    format     label      variable label</a:t>
            </a:r>
          </a:p>
          <a:p>
            <a:pPr marL="0" indent="0">
              <a:buNone/>
            </a:pPr>
            <a:r>
              <a:rPr lang="en-US" sz="900" b="1" dirty="0">
                <a:latin typeface="Courier New" panose="02070309020205020404" pitchFamily="49" charset="0"/>
                <a:cs typeface="Courier New" panose="02070309020205020404" pitchFamily="49" charset="0"/>
              </a:rPr>
              <a:t>------------------------------------------------------------------------------------------------------</a:t>
            </a:r>
          </a:p>
          <a:p>
            <a:pPr marL="0" indent="0">
              <a:buNone/>
            </a:pPr>
            <a:r>
              <a:rPr lang="en-US" sz="900" b="1" dirty="0">
                <a:latin typeface="Courier New" panose="02070309020205020404" pitchFamily="49" charset="0"/>
                <a:cs typeface="Courier New" panose="02070309020205020404" pitchFamily="49" charset="0"/>
              </a:rPr>
              <a:t>yot_0_to_3      byte    %8.0g                 </a:t>
            </a:r>
          </a:p>
          <a:p>
            <a:pPr marL="0" indent="0">
              <a:buNone/>
            </a:pPr>
            <a:endParaRPr lang="en-US" sz="9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1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 </a:t>
            </a: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codebook yot_0_to_3</a:t>
            </a:r>
          </a:p>
          <a:p>
            <a:pPr marL="0" indent="0">
              <a:buNone/>
            </a:pPr>
            <a:r>
              <a:rPr lang="en-US" sz="9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------------------------------------------------------------------------------------------------------</a:t>
            </a:r>
            <a:endParaRPr lang="en-US" sz="9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900" b="1" dirty="0">
                <a:latin typeface="Courier New" panose="02070309020205020404" pitchFamily="49" charset="0"/>
                <a:cs typeface="Courier New" panose="02070309020205020404" pitchFamily="49" charset="0"/>
              </a:rPr>
              <a:t>yot_0_to_3                                                                                 (unlabeled)</a:t>
            </a:r>
          </a:p>
          <a:p>
            <a:pPr marL="0" indent="0">
              <a:buNone/>
            </a:pPr>
            <a:r>
              <a:rPr lang="en-US" sz="900" b="1" dirty="0">
                <a:latin typeface="Courier New" panose="02070309020205020404" pitchFamily="49" charset="0"/>
                <a:cs typeface="Courier New" panose="02070309020205020404" pitchFamily="49" charset="0"/>
              </a:rPr>
              <a:t>------------------------------------------------------------------------------------------------------</a:t>
            </a:r>
          </a:p>
          <a:p>
            <a:pPr marL="0" indent="0">
              <a:buNone/>
            </a:pPr>
            <a:r>
              <a:rPr lang="en-US" sz="9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</a:t>
            </a:r>
            <a:r>
              <a:rPr lang="en-US" sz="900" b="1" dirty="0">
                <a:latin typeface="Courier New" panose="02070309020205020404" pitchFamily="49" charset="0"/>
                <a:cs typeface="Courier New" panose="02070309020205020404" pitchFamily="49" charset="0"/>
              </a:rPr>
              <a:t>type:  numeric (byte)</a:t>
            </a:r>
          </a:p>
          <a:p>
            <a:pPr marL="0" indent="0">
              <a:buNone/>
            </a:pPr>
            <a:r>
              <a:rPr lang="en-US" sz="9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</a:t>
            </a:r>
            <a:r>
              <a:rPr lang="en-US" sz="900" b="1" dirty="0">
                <a:latin typeface="Courier New" panose="02070309020205020404" pitchFamily="49" charset="0"/>
                <a:cs typeface="Courier New" panose="02070309020205020404" pitchFamily="49" charset="0"/>
              </a:rPr>
              <a:t>range:  [0,1]                        units:  1</a:t>
            </a:r>
          </a:p>
          <a:p>
            <a:pPr marL="0" indent="0">
              <a:buNone/>
            </a:pPr>
            <a:r>
              <a:rPr lang="en-US" sz="9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unique values:  2                        missing .:  0/36</a:t>
            </a:r>
          </a:p>
          <a:p>
            <a:pPr marL="0" indent="0">
              <a:buNone/>
            </a:pPr>
            <a:r>
              <a:rPr lang="en-US" sz="9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en-US" sz="900" b="1" dirty="0">
                <a:latin typeface="Courier New" panose="02070309020205020404" pitchFamily="49" charset="0"/>
                <a:cs typeface="Courier New" panose="02070309020205020404" pitchFamily="49" charset="0"/>
              </a:rPr>
              <a:t>tabulation:  Freq.  Value</a:t>
            </a:r>
          </a:p>
          <a:p>
            <a:pPr marL="0" indent="0">
              <a:buNone/>
            </a:pPr>
            <a:r>
              <a:rPr lang="en-US" sz="9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28  0</a:t>
            </a:r>
          </a:p>
          <a:p>
            <a:pPr marL="0" indent="0">
              <a:buNone/>
            </a:pPr>
            <a:r>
              <a:rPr lang="en-US" sz="9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 8  1</a:t>
            </a:r>
          </a:p>
          <a:p>
            <a:pPr marL="0" indent="0">
              <a:buNone/>
            </a:pPr>
            <a:r>
              <a:rPr lang="en-US" sz="11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 </a:t>
            </a: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sum yot_0_to_3</a:t>
            </a:r>
          </a:p>
          <a:p>
            <a:pPr marL="0" indent="0">
              <a:buNone/>
            </a:pPr>
            <a:r>
              <a:rPr lang="en-US" sz="9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900" b="1" dirty="0">
                <a:latin typeface="Courier New" panose="02070309020205020404" pitchFamily="49" charset="0"/>
                <a:cs typeface="Courier New" panose="02070309020205020404" pitchFamily="49" charset="0"/>
              </a:rPr>
              <a:t>Variable |       </a:t>
            </a:r>
            <a:r>
              <a:rPr lang="en-US" sz="9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Obs</a:t>
            </a:r>
            <a:r>
              <a:rPr lang="en-US" sz="9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Mean    Std. Dev.       Min        Max</a:t>
            </a:r>
          </a:p>
          <a:p>
            <a:pPr marL="0" indent="0">
              <a:buNone/>
            </a:pPr>
            <a:r>
              <a:rPr lang="en-US" sz="900" b="1" dirty="0">
                <a:latin typeface="Courier New" panose="02070309020205020404" pitchFamily="49" charset="0"/>
                <a:cs typeface="Courier New" panose="02070309020205020404" pitchFamily="49" charset="0"/>
              </a:rPr>
              <a:t>-------------+--------------------------------------------------------</a:t>
            </a:r>
          </a:p>
          <a:p>
            <a:pPr marL="0" indent="0">
              <a:buNone/>
            </a:pPr>
            <a:r>
              <a:rPr lang="en-US" sz="9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yot_0_to_3 |        36    .2222222     .421637          0          1</a:t>
            </a:r>
          </a:p>
          <a:p>
            <a:pPr marL="0" indent="0">
              <a:buNone/>
            </a:pPr>
            <a:endParaRPr lang="en-US" sz="9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. tab yot_0_to_3</a:t>
            </a:r>
          </a:p>
          <a:p>
            <a:pPr marL="0" indent="0">
              <a:buNone/>
            </a:pPr>
            <a:r>
              <a:rPr lang="en-US" sz="9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900" b="1" dirty="0">
                <a:latin typeface="Courier New" panose="02070309020205020404" pitchFamily="49" charset="0"/>
                <a:cs typeface="Courier New" panose="02070309020205020404" pitchFamily="49" charset="0"/>
              </a:rPr>
              <a:t>yot_0_to_3 |      Freq.     Percent        Cum.</a:t>
            </a:r>
          </a:p>
          <a:p>
            <a:pPr marL="0" indent="0">
              <a:buNone/>
            </a:pPr>
            <a:r>
              <a:rPr lang="en-US" sz="900" b="1" dirty="0">
                <a:latin typeface="Courier New" panose="02070309020205020404" pitchFamily="49" charset="0"/>
                <a:cs typeface="Courier New" panose="02070309020205020404" pitchFamily="49" charset="0"/>
              </a:rPr>
              <a:t>------------+-----------------------------------</a:t>
            </a:r>
          </a:p>
          <a:p>
            <a:pPr marL="0" indent="0">
              <a:buNone/>
            </a:pPr>
            <a:r>
              <a:rPr lang="en-US" sz="9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0 |         28       77.78       77.78</a:t>
            </a:r>
          </a:p>
          <a:p>
            <a:pPr marL="0" indent="0">
              <a:buNone/>
            </a:pPr>
            <a:r>
              <a:rPr lang="en-US" sz="9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1 |          8       22.22      100.00</a:t>
            </a:r>
          </a:p>
          <a:p>
            <a:pPr marL="0" indent="0">
              <a:buNone/>
            </a:pPr>
            <a:r>
              <a:rPr lang="en-US" sz="900" b="1" dirty="0">
                <a:latin typeface="Courier New" panose="02070309020205020404" pitchFamily="49" charset="0"/>
                <a:cs typeface="Courier New" panose="02070309020205020404" pitchFamily="49" charset="0"/>
              </a:rPr>
              <a:t>------------+-----------------------------------</a:t>
            </a:r>
          </a:p>
          <a:p>
            <a:pPr marL="0" indent="0">
              <a:buNone/>
            </a:pPr>
            <a:r>
              <a:rPr lang="en-US" sz="9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Total |         36      100.00</a:t>
            </a:r>
          </a:p>
          <a:p>
            <a:pPr marL="0" indent="0">
              <a:buNone/>
            </a:pPr>
            <a:endParaRPr lang="en-US" sz="11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9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0368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Working with </a:t>
            </a:r>
            <a:r>
              <a:rPr lang="en-US" dirty="0" smtClean="0"/>
              <a:t>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Stata can also generate some simple tables</a:t>
            </a:r>
          </a:p>
          <a:p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For example: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Looking at the N and mean of two variables by a third variable:</a:t>
            </a:r>
          </a:p>
          <a:p>
            <a:pPr marL="0" indent="0">
              <a:buNone/>
            </a:pPr>
            <a:endParaRPr lang="en-US" sz="1200" dirty="0" smtClean="0">
              <a:solidFill>
                <a:schemeClr val="accent1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. table yot_0_to_3, c(n </a:t>
            </a:r>
            <a:r>
              <a:rPr lang="en-US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math_major</a:t>
            </a:r>
            <a:r>
              <a:rPr 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mean </a:t>
            </a:r>
            <a:r>
              <a:rPr lang="en-US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math_major</a:t>
            </a:r>
            <a:r>
              <a:rPr 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n mathcoursetaught_08 mean mathcoursetaught_08)</a:t>
            </a:r>
          </a:p>
          <a:p>
            <a:pPr marL="0" indent="0">
              <a:buNone/>
            </a:pPr>
            <a:r>
              <a:rPr lang="en-US" sz="1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--------------------------------------------------------------------------</a:t>
            </a:r>
            <a:endParaRPr lang="en-US" sz="1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yot_0_to_ |</a:t>
            </a:r>
          </a:p>
          <a:p>
            <a:pPr marL="0" indent="0">
              <a:buNone/>
            </a:pPr>
            <a:r>
              <a:rPr 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3         |    N(</a:t>
            </a:r>
            <a:r>
              <a:rPr lang="en-US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math_m~r</a:t>
            </a:r>
            <a:r>
              <a:rPr 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)  mean(</a:t>
            </a:r>
            <a:r>
              <a:rPr lang="en-US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math_m~r</a:t>
            </a:r>
            <a:r>
              <a:rPr 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)     N(mathc~08)  mean(mathc~08)</a:t>
            </a:r>
          </a:p>
          <a:p>
            <a:pPr marL="0" indent="0">
              <a:buNone/>
            </a:pPr>
            <a:r>
              <a:rPr 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----------+---------------------------------------------------------------</a:t>
            </a:r>
          </a:p>
          <a:p>
            <a:pPr marL="0" indent="0">
              <a:buNone/>
            </a:pPr>
            <a:r>
              <a:rPr 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0 |             28         .285714              12         .833333</a:t>
            </a:r>
          </a:p>
          <a:p>
            <a:pPr marL="0" indent="0">
              <a:buNone/>
            </a:pPr>
            <a:r>
              <a:rPr 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1 |              8             .25               3         1.33333</a:t>
            </a:r>
          </a:p>
          <a:p>
            <a:pPr marL="0" indent="0">
              <a:buNone/>
            </a:pPr>
            <a:r>
              <a:rPr 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--------------------------------------------------------------------------</a:t>
            </a:r>
          </a:p>
          <a:p>
            <a:pPr lvl="1"/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</a:rPr>
              <a:t>Can also gen standard deviation, standard error, median, min, max, etc.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6461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Dictionary of (some) symbols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Writing code in Stata is nothing but writing logical statements and utilizing pre-existing commands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S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yntax meaning: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= 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  <a:sym typeface="Wingdings" panose="05000000000000000000" pitchFamily="2" charset="2"/>
              </a:rPr>
              <a:t>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 Equals		! 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  <a:sym typeface="Wingdings" panose="05000000000000000000" pitchFamily="2" charset="2"/>
              </a:rPr>
              <a:t> Does not		if  If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  <a:sym typeface="Wingdings" panose="05000000000000000000" pitchFamily="2" charset="2"/>
              </a:rPr>
              <a:t>&gt;  Greater than	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&lt; 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  <a:sym typeface="Wingdings" panose="05000000000000000000" pitchFamily="2" charset="2"/>
              </a:rPr>
              <a:t> Less than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&amp; 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  <a:sym typeface="Wingdings" panose="05000000000000000000" pitchFamily="2" charset="2"/>
              </a:rPr>
              <a:t> And		|  Or</a:t>
            </a:r>
            <a:endParaRPr lang="en-US" sz="2400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To reference a value, you use combinations of these: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== 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  <a:sym typeface="Wingdings" panose="05000000000000000000" pitchFamily="2" charset="2"/>
              </a:rPr>
              <a:t>Does equal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  <a:sym typeface="Wingdings" panose="05000000000000000000" pitchFamily="2" charset="2"/>
              </a:rPr>
              <a:t>!=  Does not equal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  <a:sym typeface="Wingdings" panose="05000000000000000000" pitchFamily="2" charset="2"/>
              </a:rPr>
              <a:t>&gt;=  Greater than or equal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  <a:sym typeface="Wingdings" panose="05000000000000000000" pitchFamily="2" charset="2"/>
              </a:rPr>
              <a:t>&lt;=  Less than or equal</a:t>
            </a:r>
          </a:p>
          <a:p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  <a:sym typeface="Wingdings" panose="05000000000000000000" pitchFamily="2" charset="2"/>
              </a:rPr>
              <a:t>Parentheses work as they do in math</a:t>
            </a:r>
          </a:p>
          <a:p>
            <a:pPr lvl="1"/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  <a:sym typeface="Wingdings" panose="05000000000000000000" pitchFamily="2" charset="2"/>
              </a:rPr>
              <a:t>i.e., (P &amp; Q) | R is different than P &amp; Q | R</a:t>
            </a:r>
            <a:endParaRPr lang="en-US" sz="2000" dirty="0" smtClean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8973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Creating/manipulating 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Often you will want to create a variable, or change the coding of a variable that already exists</a:t>
            </a:r>
          </a:p>
          <a:p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Creating a variable is simple: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</a:rPr>
              <a:t>Generate (or gen) a variable simply by setting a value, or conditional value:</a:t>
            </a:r>
          </a:p>
          <a:p>
            <a:pPr indent="0">
              <a:buNone/>
            </a:pP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</a:rPr>
              <a:t>gen sample = 1</a:t>
            </a:r>
          </a:p>
          <a:p>
            <a:pPr indent="0">
              <a:buNone/>
            </a:pPr>
            <a:r>
              <a:rPr lang="en-US" sz="2000" i="1" dirty="0" smtClean="0">
                <a:solidFill>
                  <a:schemeClr val="accent1">
                    <a:lumMod val="50000"/>
                  </a:schemeClr>
                </a:solidFill>
              </a:rPr>
              <a:t>	generate sample equals 1 </a:t>
            </a:r>
          </a:p>
          <a:p>
            <a:pPr indent="0">
              <a:buNone/>
            </a:pP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</a:rPr>
              <a:t>	(creates a variable called ‘sample’, which equals one for every 	observation in the data)</a:t>
            </a:r>
          </a:p>
          <a:p>
            <a:pPr indent="0">
              <a:buNone/>
            </a:pP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</a:rPr>
              <a:t>gen sample = 1 if </a:t>
            </a:r>
            <a:r>
              <a:rPr lang="en-US" sz="2000" dirty="0" err="1">
                <a:solidFill>
                  <a:schemeClr val="accent1">
                    <a:lumMod val="50000"/>
                  </a:schemeClr>
                </a:solidFill>
              </a:rPr>
              <a:t>math_major</a:t>
            </a: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</a:rPr>
              <a:t>==1</a:t>
            </a:r>
          </a:p>
          <a:p>
            <a:pPr indent="0">
              <a:buNone/>
            </a:pPr>
            <a:r>
              <a:rPr lang="en-US" sz="2000" i="1" dirty="0" smtClean="0">
                <a:solidFill>
                  <a:schemeClr val="accent1">
                    <a:lumMod val="50000"/>
                  </a:schemeClr>
                </a:solidFill>
              </a:rPr>
              <a:t>	generate sample equals 1 if the variable </a:t>
            </a:r>
            <a:r>
              <a:rPr lang="en-US" sz="2000" i="1" dirty="0">
                <a:solidFill>
                  <a:schemeClr val="accent1">
                    <a:lumMod val="50000"/>
                  </a:schemeClr>
                </a:solidFill>
              </a:rPr>
              <a:t>yot_0_to_3</a:t>
            </a:r>
            <a:r>
              <a:rPr lang="en-US" sz="2000" i="1" dirty="0" smtClean="0">
                <a:solidFill>
                  <a:schemeClr val="accent1">
                    <a:lumMod val="50000"/>
                  </a:schemeClr>
                </a:solidFill>
              </a:rPr>
              <a:t> does equal 1 </a:t>
            </a:r>
          </a:p>
          <a:p>
            <a:pPr indent="0">
              <a:buNone/>
            </a:pP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</a:rPr>
              <a:t>	(creates a variable called ‘sample’, which equals one for every 	observation in the data in which ‘</a:t>
            </a:r>
            <a:r>
              <a:rPr lang="en-US" sz="2000" i="1" dirty="0">
                <a:solidFill>
                  <a:schemeClr val="accent1">
                    <a:lumMod val="50000"/>
                  </a:schemeClr>
                </a:solidFill>
              </a:rPr>
              <a:t>yot_0_to_3</a:t>
            </a: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</a:rPr>
              <a:t>’ also equals 1)</a:t>
            </a:r>
            <a:endParaRPr lang="en-US" sz="20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2159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Creating/manipulating variables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Can only generate a variable if that variable 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doesn’t 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already exist</a:t>
            </a:r>
          </a:p>
          <a:p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Once a variable is generated, you can only alter it by replacing values</a:t>
            </a:r>
          </a:p>
          <a:p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For example:</a:t>
            </a:r>
          </a:p>
          <a:p>
            <a:pPr indent="0">
              <a:buNone/>
            </a:pPr>
            <a:r>
              <a:rPr lang="en-US" sz="2000" dirty="0">
                <a:solidFill>
                  <a:schemeClr val="accent1">
                    <a:lumMod val="50000"/>
                  </a:schemeClr>
                </a:solidFill>
              </a:rPr>
              <a:t>gen sample = 1 if </a:t>
            </a:r>
            <a:r>
              <a:rPr lang="en-US" sz="2000" dirty="0" err="1">
                <a:solidFill>
                  <a:schemeClr val="accent1">
                    <a:lumMod val="50000"/>
                  </a:schemeClr>
                </a:solidFill>
              </a:rPr>
              <a:t>math_major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</a:rPr>
              <a:t>==1</a:t>
            </a:r>
          </a:p>
          <a:p>
            <a:pPr indent="0">
              <a:buNone/>
            </a:pPr>
            <a:r>
              <a:rPr lang="en-US" sz="2000" i="1" dirty="0">
                <a:solidFill>
                  <a:schemeClr val="accent1">
                    <a:lumMod val="50000"/>
                  </a:schemeClr>
                </a:solidFill>
              </a:rPr>
              <a:t>	generate sample equals 1 </a:t>
            </a:r>
          </a:p>
          <a:p>
            <a:pPr indent="0">
              <a:buNone/>
            </a:pP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</a:rPr>
              <a:t>replace sample =0 if </a:t>
            </a:r>
            <a:r>
              <a:rPr lang="en-US" sz="2000" dirty="0" err="1">
                <a:solidFill>
                  <a:schemeClr val="accent1">
                    <a:lumMod val="50000"/>
                  </a:schemeClr>
                </a:solidFill>
              </a:rPr>
              <a:t>years_of_teaching</a:t>
            </a: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</a:rPr>
              <a:t> &lt;=10</a:t>
            </a:r>
          </a:p>
          <a:p>
            <a:pPr indent="0">
              <a:buNone/>
            </a:pPr>
            <a:r>
              <a:rPr lang="en-US" sz="2000" i="1" dirty="0">
                <a:solidFill>
                  <a:schemeClr val="accent1">
                    <a:lumMod val="50000"/>
                  </a:schemeClr>
                </a:solidFill>
              </a:rPr>
              <a:t>	</a:t>
            </a:r>
            <a:r>
              <a:rPr lang="en-US" sz="2000" i="1" dirty="0" smtClean="0">
                <a:solidFill>
                  <a:schemeClr val="accent1">
                    <a:lumMod val="50000"/>
                  </a:schemeClr>
                </a:solidFill>
              </a:rPr>
              <a:t>replace sample </a:t>
            </a:r>
            <a:r>
              <a:rPr lang="en-US" sz="2000" i="1" dirty="0">
                <a:solidFill>
                  <a:schemeClr val="accent1">
                    <a:lumMod val="50000"/>
                  </a:schemeClr>
                </a:solidFill>
              </a:rPr>
              <a:t>equals </a:t>
            </a:r>
            <a:r>
              <a:rPr lang="en-US" sz="2000" i="1" dirty="0" smtClean="0">
                <a:solidFill>
                  <a:schemeClr val="accent1">
                    <a:lumMod val="50000"/>
                  </a:schemeClr>
                </a:solidFill>
              </a:rPr>
              <a:t>0 if age is less than or equal to 10</a:t>
            </a:r>
            <a:endParaRPr lang="en-US" sz="2000" i="1" dirty="0">
              <a:solidFill>
                <a:schemeClr val="accent1">
                  <a:lumMod val="50000"/>
                </a:schemeClr>
              </a:solidFill>
            </a:endParaRPr>
          </a:p>
          <a:p>
            <a:pPr indent="0">
              <a:buNone/>
            </a:pP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</a:rPr>
              <a:t>	(now, sample is coded 1 for all new teachers who have 11+ years of 	teaching experience)</a:t>
            </a:r>
            <a:endParaRPr lang="en-US" sz="20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8928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Creating/manipulating </a:t>
            </a:r>
            <a:r>
              <a:rPr lang="en-US" dirty="0" smtClean="0"/>
              <a:t>variables – missing values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Stata treats missing values as really large numbers</a:t>
            </a:r>
          </a:p>
          <a:p>
            <a:pPr lvl="1"/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</a:rPr>
              <a:t>Referencing really large numbers will also reference missing values</a:t>
            </a:r>
          </a:p>
          <a:p>
            <a:pPr marL="0" indent="0">
              <a:buNone/>
            </a:pPr>
            <a:r>
              <a:rPr lang="en-US" sz="1200" dirty="0" smtClean="0">
                <a:solidFill>
                  <a:schemeClr val="accent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gen </a:t>
            </a:r>
            <a:r>
              <a:rPr lang="en-US" sz="1200" dirty="0" err="1">
                <a:solidFill>
                  <a:schemeClr val="accent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outofrange_n</a:t>
            </a:r>
            <a:r>
              <a:rPr lang="en-US" sz="1200" dirty="0">
                <a:solidFill>
                  <a:schemeClr val="accent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=1 if mathcoursetaught_08&gt;3</a:t>
            </a:r>
          </a:p>
          <a:p>
            <a:pPr marL="0" indent="0">
              <a:buNone/>
            </a:pPr>
            <a:r>
              <a:rPr lang="en-US" sz="1200" dirty="0">
                <a:solidFill>
                  <a:schemeClr val="accent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replace </a:t>
            </a:r>
            <a:r>
              <a:rPr lang="en-US" sz="1200" dirty="0" err="1" smtClean="0">
                <a:solidFill>
                  <a:schemeClr val="accent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outofrange_n</a:t>
            </a:r>
            <a:r>
              <a:rPr lang="en-US" sz="1200" dirty="0" smtClean="0">
                <a:solidFill>
                  <a:schemeClr val="accent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=0 </a:t>
            </a:r>
            <a:r>
              <a:rPr lang="en-US" sz="1200" dirty="0">
                <a:solidFill>
                  <a:schemeClr val="accent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 mathcoursetaught_08&lt;=</a:t>
            </a:r>
            <a:r>
              <a:rPr lang="en-US" sz="1200" dirty="0" smtClean="0">
                <a:solidFill>
                  <a:schemeClr val="accent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</a:p>
          <a:p>
            <a:pPr marL="0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tab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outofrange_n</a:t>
            </a:r>
            <a:endParaRPr lang="en-US" sz="1200" dirty="0">
              <a:solidFill>
                <a:schemeClr val="accent1">
                  <a:lumMod val="50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200" dirty="0" err="1" smtClean="0">
                <a:solidFill>
                  <a:schemeClr val="accent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outofrange</a:t>
            </a:r>
            <a:r>
              <a:rPr lang="en-US" sz="1200" dirty="0">
                <a:solidFill>
                  <a:schemeClr val="accent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_ |</a:t>
            </a:r>
          </a:p>
          <a:p>
            <a:pPr marL="0" indent="0">
              <a:buNone/>
            </a:pPr>
            <a:r>
              <a:rPr lang="en-US" sz="1200" dirty="0">
                <a:solidFill>
                  <a:schemeClr val="accent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n |      Freq.     Percent        Cum.</a:t>
            </a:r>
          </a:p>
          <a:p>
            <a:pPr marL="0" indent="0">
              <a:buNone/>
            </a:pPr>
            <a:r>
              <a:rPr lang="en-US" sz="1200" dirty="0">
                <a:solidFill>
                  <a:schemeClr val="accent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------------+-----------------------------------</a:t>
            </a:r>
          </a:p>
          <a:p>
            <a:pPr marL="0" indent="0">
              <a:buNone/>
            </a:pPr>
            <a:r>
              <a:rPr lang="en-US" sz="1200" dirty="0">
                <a:solidFill>
                  <a:schemeClr val="accent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0 |         14       38.89       38.89</a:t>
            </a:r>
          </a:p>
          <a:p>
            <a:pPr marL="0" indent="0">
              <a:buNone/>
            </a:pPr>
            <a:r>
              <a:rPr lang="en-US" sz="1200" dirty="0">
                <a:solidFill>
                  <a:schemeClr val="accent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1 |         22       61.11      100.00</a:t>
            </a:r>
          </a:p>
          <a:p>
            <a:pPr marL="0" indent="0">
              <a:buNone/>
            </a:pPr>
            <a:r>
              <a:rPr lang="en-US" sz="1200" dirty="0">
                <a:solidFill>
                  <a:schemeClr val="accent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------------+-----------------------------------</a:t>
            </a:r>
          </a:p>
          <a:p>
            <a:pPr marL="0" indent="0">
              <a:buNone/>
            </a:pPr>
            <a:r>
              <a:rPr lang="en-US" sz="1200" dirty="0">
                <a:solidFill>
                  <a:schemeClr val="accent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Total |         36      100.00</a:t>
            </a:r>
          </a:p>
          <a:p>
            <a:pPr marL="0" indent="0">
              <a:buNone/>
            </a:pPr>
            <a:endParaRPr lang="en-US" sz="1200" dirty="0" smtClean="0">
              <a:solidFill>
                <a:schemeClr val="accent1">
                  <a:lumMod val="50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200" dirty="0" smtClean="0">
                <a:solidFill>
                  <a:schemeClr val="accent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But, mathcoursetaught_08 only has values for 15 people:</a:t>
            </a:r>
          </a:p>
          <a:p>
            <a:pPr marL="0" indent="0">
              <a:buNone/>
            </a:pPr>
            <a:r>
              <a:rPr lang="en-US" sz="1200" dirty="0" smtClean="0">
                <a:solidFill>
                  <a:schemeClr val="accent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tab </a:t>
            </a:r>
            <a:r>
              <a:rPr lang="en-US" sz="1200" dirty="0">
                <a:solidFill>
                  <a:schemeClr val="accent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mathcoursetaught_08</a:t>
            </a:r>
            <a:endParaRPr lang="en-US" sz="1200" dirty="0" smtClean="0">
              <a:solidFill>
                <a:schemeClr val="accent1">
                  <a:lumMod val="50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200" dirty="0" err="1">
                <a:solidFill>
                  <a:schemeClr val="accent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mathcourset</a:t>
            </a:r>
            <a:r>
              <a:rPr lang="en-US" sz="1200" dirty="0">
                <a:solidFill>
                  <a:schemeClr val="accent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|</a:t>
            </a:r>
          </a:p>
          <a:p>
            <a:pPr marL="0" indent="0">
              <a:buNone/>
            </a:pPr>
            <a:r>
              <a:rPr lang="en-US" sz="1200" dirty="0">
                <a:solidFill>
                  <a:schemeClr val="accent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aught_08 |      Freq.     Percent        Cum.</a:t>
            </a:r>
          </a:p>
          <a:p>
            <a:pPr marL="0" indent="0">
              <a:buNone/>
            </a:pPr>
            <a:r>
              <a:rPr lang="en-US" sz="1200" dirty="0">
                <a:solidFill>
                  <a:schemeClr val="accent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------------+-----------------------------------</a:t>
            </a:r>
          </a:p>
          <a:p>
            <a:pPr marL="0" indent="0">
              <a:buNone/>
            </a:pPr>
            <a:r>
              <a:rPr lang="en-US" sz="1200" dirty="0">
                <a:solidFill>
                  <a:schemeClr val="accent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0 |         11       73.33       73.33</a:t>
            </a:r>
          </a:p>
          <a:p>
            <a:pPr marL="0" indent="0">
              <a:buNone/>
            </a:pPr>
            <a:r>
              <a:rPr lang="en-US" sz="1200" dirty="0">
                <a:solidFill>
                  <a:schemeClr val="accent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1 |          1        6.67       80.00</a:t>
            </a:r>
          </a:p>
          <a:p>
            <a:pPr marL="0" indent="0">
              <a:buNone/>
            </a:pPr>
            <a:r>
              <a:rPr lang="en-US" sz="1200" dirty="0">
                <a:solidFill>
                  <a:schemeClr val="accent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2 |          1        6.67       86.67</a:t>
            </a:r>
          </a:p>
          <a:p>
            <a:pPr marL="0" indent="0">
              <a:buNone/>
            </a:pPr>
            <a:r>
              <a:rPr lang="en-US" sz="1200" dirty="0">
                <a:solidFill>
                  <a:schemeClr val="accent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3 |          1        6.67       93.33</a:t>
            </a:r>
          </a:p>
          <a:p>
            <a:pPr marL="0" indent="0">
              <a:buNone/>
            </a:pPr>
            <a:r>
              <a:rPr lang="en-US" sz="1200" dirty="0">
                <a:solidFill>
                  <a:schemeClr val="accent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8 |          1        6.67      100.00</a:t>
            </a:r>
          </a:p>
          <a:p>
            <a:pPr marL="0" indent="0">
              <a:buNone/>
            </a:pPr>
            <a:r>
              <a:rPr lang="en-US" sz="1200" dirty="0">
                <a:solidFill>
                  <a:schemeClr val="accent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------------+-----------------------------------</a:t>
            </a:r>
          </a:p>
          <a:p>
            <a:pPr marL="0" indent="0">
              <a:buNone/>
            </a:pPr>
            <a:r>
              <a:rPr lang="en-US" sz="1200" dirty="0">
                <a:solidFill>
                  <a:schemeClr val="accent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Total |         15      100.00</a:t>
            </a:r>
          </a:p>
          <a:p>
            <a:pPr marL="0" indent="0">
              <a:buNone/>
            </a:pPr>
            <a:endParaRPr lang="en-US" sz="1200" dirty="0" smtClean="0">
              <a:solidFill>
                <a:schemeClr val="accent1">
                  <a:lumMod val="50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0427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Creating/manipulating variables – missing values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You can see the coding problem by taking a cross tabulation, and asking 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S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tata to show you the missing values</a:t>
            </a:r>
          </a:p>
          <a:p>
            <a:pPr marL="0" indent="0">
              <a:buNone/>
            </a:pPr>
            <a:r>
              <a:rPr lang="en-US" sz="1200" dirty="0">
                <a:solidFill>
                  <a:schemeClr val="accent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tab mathcoursetaught_08 </a:t>
            </a:r>
            <a:r>
              <a:rPr lang="en-US" sz="1200" dirty="0" err="1">
                <a:solidFill>
                  <a:schemeClr val="accent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outofrange_n</a:t>
            </a:r>
            <a:r>
              <a:rPr lang="en-US" sz="1200" dirty="0">
                <a:solidFill>
                  <a:schemeClr val="accent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200" dirty="0" smtClean="0">
                <a:solidFill>
                  <a:schemeClr val="accent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</a:t>
            </a:r>
          </a:p>
          <a:p>
            <a:pPr marL="0" indent="0">
              <a:buNone/>
            </a:pPr>
            <a:endParaRPr lang="en-US" sz="1200" dirty="0">
              <a:solidFill>
                <a:schemeClr val="accent1">
                  <a:lumMod val="50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200" dirty="0" err="1">
                <a:solidFill>
                  <a:schemeClr val="accent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mathcourse</a:t>
            </a:r>
            <a:r>
              <a:rPr lang="en-US" sz="1200" dirty="0">
                <a:solidFill>
                  <a:schemeClr val="accent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|     </a:t>
            </a:r>
            <a:r>
              <a:rPr lang="en-US" sz="1200" dirty="0" err="1">
                <a:solidFill>
                  <a:schemeClr val="accent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outofrange_n</a:t>
            </a:r>
            <a:endParaRPr lang="en-US" sz="1200" dirty="0">
              <a:solidFill>
                <a:schemeClr val="accent1">
                  <a:lumMod val="50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200" dirty="0">
                <a:solidFill>
                  <a:schemeClr val="accent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taught_08 |         0          1 |     Total</a:t>
            </a:r>
          </a:p>
          <a:p>
            <a:pPr marL="0" indent="0">
              <a:buNone/>
            </a:pPr>
            <a:r>
              <a:rPr lang="en-US" sz="1200" dirty="0">
                <a:solidFill>
                  <a:schemeClr val="accent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-----------+----------------------+----------</a:t>
            </a:r>
          </a:p>
          <a:p>
            <a:pPr marL="0" indent="0">
              <a:buNone/>
            </a:pPr>
            <a:r>
              <a:rPr lang="en-US" sz="1200" dirty="0">
                <a:solidFill>
                  <a:schemeClr val="accent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0 |        11          0 |        11 </a:t>
            </a:r>
          </a:p>
          <a:p>
            <a:pPr marL="0" indent="0">
              <a:buNone/>
            </a:pPr>
            <a:r>
              <a:rPr lang="en-US" sz="1200" dirty="0">
                <a:solidFill>
                  <a:schemeClr val="accent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1 |         1          0 |         1 </a:t>
            </a:r>
          </a:p>
          <a:p>
            <a:pPr marL="0" indent="0">
              <a:buNone/>
            </a:pPr>
            <a:r>
              <a:rPr lang="en-US" sz="1200" dirty="0">
                <a:solidFill>
                  <a:schemeClr val="accent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2 |         1          0 |         1 </a:t>
            </a:r>
          </a:p>
          <a:p>
            <a:pPr marL="0" indent="0">
              <a:buNone/>
            </a:pPr>
            <a:r>
              <a:rPr lang="en-US" sz="1200" dirty="0">
                <a:solidFill>
                  <a:schemeClr val="accent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3 |         1          0 |         1 </a:t>
            </a:r>
          </a:p>
          <a:p>
            <a:pPr marL="0" indent="0">
              <a:buNone/>
            </a:pPr>
            <a:r>
              <a:rPr lang="en-US" sz="1200" dirty="0">
                <a:solidFill>
                  <a:schemeClr val="accent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8 |         0          1 |         1 </a:t>
            </a:r>
          </a:p>
          <a:p>
            <a:pPr marL="0" indent="0">
              <a:buNone/>
            </a:pPr>
            <a:r>
              <a:rPr lang="en-US" sz="1200" dirty="0">
                <a:solidFill>
                  <a:schemeClr val="accent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. |         0         21 |        21 </a:t>
            </a:r>
          </a:p>
          <a:p>
            <a:pPr marL="0" indent="0">
              <a:buNone/>
            </a:pPr>
            <a:r>
              <a:rPr lang="en-US" sz="1200" dirty="0">
                <a:solidFill>
                  <a:schemeClr val="accent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-----------+----------------------+----------</a:t>
            </a:r>
          </a:p>
          <a:p>
            <a:pPr marL="0" indent="0">
              <a:buNone/>
            </a:pPr>
            <a:r>
              <a:rPr lang="en-US" sz="1200" dirty="0">
                <a:solidFill>
                  <a:schemeClr val="accent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Total |        14         22 |        36 </a:t>
            </a:r>
          </a:p>
          <a:p>
            <a:pPr marL="0" indent="0">
              <a:buNone/>
            </a:pPr>
            <a:endParaRPr lang="en-US" sz="1200" dirty="0" smtClean="0">
              <a:solidFill>
                <a:schemeClr val="accent1">
                  <a:lumMod val="50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  <a:latin typeface="+mj-lt"/>
                <a:cs typeface="Courier New" panose="02070309020205020404" pitchFamily="49" charset="0"/>
              </a:rPr>
              <a:t>To fix this, replace values for missing, or avoid this problem altogether by taking missing into account from the beginning:</a:t>
            </a:r>
          </a:p>
          <a:p>
            <a:pPr marL="0" indent="0">
              <a:buNone/>
            </a:pPr>
            <a:r>
              <a:rPr lang="en-US" sz="1400" dirty="0">
                <a:solidFill>
                  <a:schemeClr val="accent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gen </a:t>
            </a:r>
            <a:r>
              <a:rPr lang="en-US" sz="1400" dirty="0" err="1">
                <a:solidFill>
                  <a:schemeClr val="accent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outofrange_n</a:t>
            </a:r>
            <a:r>
              <a:rPr lang="en-US" sz="1400" dirty="0">
                <a:solidFill>
                  <a:schemeClr val="accent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=1 if mathcoursetaught_08&gt;3 &amp; mathcoursetaught_08</a:t>
            </a:r>
            <a:r>
              <a:rPr lang="en-US" sz="1400" b="1" dirty="0">
                <a:solidFill>
                  <a:schemeClr val="accent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!=.</a:t>
            </a:r>
          </a:p>
          <a:p>
            <a:pPr marL="0" indent="0">
              <a:buNone/>
            </a:pPr>
            <a:r>
              <a:rPr lang="en-US" sz="1400" dirty="0">
                <a:solidFill>
                  <a:schemeClr val="accent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replace </a:t>
            </a:r>
            <a:r>
              <a:rPr lang="en-US" sz="1400" dirty="0" err="1">
                <a:solidFill>
                  <a:schemeClr val="accent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outofrange_n</a:t>
            </a:r>
            <a:r>
              <a:rPr lang="en-US" sz="1400" dirty="0">
                <a:solidFill>
                  <a:schemeClr val="accent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=0 if mathcoursetaught_08&lt;=3 </a:t>
            </a:r>
            <a:endParaRPr lang="en-US" sz="1400" dirty="0" smtClean="0">
              <a:solidFill>
                <a:schemeClr val="accent1">
                  <a:lumMod val="50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9110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Creating/manipulating variables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The </a:t>
            </a:r>
            <a:r>
              <a:rPr lang="en-US" sz="2400" dirty="0" err="1" smtClean="0">
                <a:solidFill>
                  <a:schemeClr val="accent1">
                    <a:lumMod val="50000"/>
                  </a:schemeClr>
                </a:solidFill>
              </a:rPr>
              <a:t>egen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 command will handle many other more complicated variable creations</a:t>
            </a:r>
          </a:p>
          <a:p>
            <a:pPr marL="0" indent="0">
              <a:buNone/>
            </a:pPr>
            <a:endParaRPr lang="en-US" sz="1600" dirty="0" smtClean="0">
              <a:solidFill>
                <a:schemeClr val="accent1">
                  <a:lumMod val="50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600" dirty="0" err="1" smtClean="0">
                <a:solidFill>
                  <a:schemeClr val="accent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egen</a:t>
            </a:r>
            <a:r>
              <a:rPr lang="en-US" sz="1600" dirty="0" smtClean="0">
                <a:solidFill>
                  <a:schemeClr val="accent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 smtClean="0">
                <a:solidFill>
                  <a:schemeClr val="accent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mean_yot</a:t>
            </a:r>
            <a:r>
              <a:rPr lang="en-US" sz="1600" dirty="0" smtClean="0">
                <a:solidFill>
                  <a:schemeClr val="accent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=mean(</a:t>
            </a:r>
            <a:r>
              <a:rPr lang="en-US" sz="1600" dirty="0" err="1">
                <a:solidFill>
                  <a:schemeClr val="accent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years_of_teaching</a:t>
            </a:r>
            <a:r>
              <a:rPr lang="en-US" sz="1600" dirty="0" smtClean="0">
                <a:solidFill>
                  <a:schemeClr val="accent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r>
              <a:rPr lang="en-US" sz="2000" dirty="0" smtClean="0"/>
              <a:t>	</a:t>
            </a:r>
            <a:r>
              <a:rPr lang="en-US" sz="2000" i="1" dirty="0" smtClean="0">
                <a:solidFill>
                  <a:schemeClr val="accent1">
                    <a:lumMod val="50000"/>
                  </a:schemeClr>
                </a:solidFill>
              </a:rPr>
              <a:t>generates a variable ‘</a:t>
            </a:r>
            <a:r>
              <a:rPr lang="en-US" sz="2000" i="1" dirty="0" err="1" smtClean="0">
                <a:solidFill>
                  <a:schemeClr val="accent1">
                    <a:lumMod val="50000"/>
                  </a:schemeClr>
                </a:solidFill>
              </a:rPr>
              <a:t>mean_yot</a:t>
            </a:r>
            <a:r>
              <a:rPr lang="en-US" sz="2000" i="1" dirty="0" smtClean="0">
                <a:solidFill>
                  <a:schemeClr val="accent1">
                    <a:lumMod val="50000"/>
                  </a:schemeClr>
                </a:solidFill>
              </a:rPr>
              <a:t>’, which is the mean 	value of 	</a:t>
            </a:r>
            <a:r>
              <a:rPr lang="en-US" sz="2000" i="1" dirty="0" err="1" smtClean="0">
                <a:solidFill>
                  <a:schemeClr val="accent1">
                    <a:lumMod val="50000"/>
                  </a:schemeClr>
                </a:solidFill>
              </a:rPr>
              <a:t>years_of_teaching</a:t>
            </a:r>
            <a:r>
              <a:rPr lang="en-US" sz="2000" i="1" dirty="0" smtClean="0">
                <a:solidFill>
                  <a:schemeClr val="accent1">
                    <a:lumMod val="50000"/>
                  </a:schemeClr>
                </a:solidFill>
              </a:rPr>
              <a:t> across all observations (same value for each 	respondent)</a:t>
            </a:r>
          </a:p>
          <a:p>
            <a:pPr marL="0" indent="0">
              <a:buNone/>
            </a:pPr>
            <a:r>
              <a:rPr lang="en-US" sz="1600" dirty="0" smtClean="0">
                <a:solidFill>
                  <a:schemeClr val="accent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sort </a:t>
            </a:r>
            <a:r>
              <a:rPr lang="en-US" sz="1600" dirty="0" err="1" smtClean="0">
                <a:solidFill>
                  <a:schemeClr val="accent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district_id</a:t>
            </a:r>
            <a:endParaRPr lang="en-US" sz="1600" dirty="0" smtClean="0">
              <a:solidFill>
                <a:schemeClr val="accent1">
                  <a:lumMod val="50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600" dirty="0" smtClean="0">
                <a:solidFill>
                  <a:schemeClr val="accent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by </a:t>
            </a:r>
            <a:r>
              <a:rPr lang="en-US" sz="1600" dirty="0" err="1" smtClean="0">
                <a:solidFill>
                  <a:schemeClr val="accent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district_id</a:t>
            </a:r>
            <a:r>
              <a:rPr lang="en-US" sz="1600" dirty="0" smtClean="0">
                <a:solidFill>
                  <a:schemeClr val="accent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r>
              <a:rPr lang="en-US" sz="1600" dirty="0" err="1" smtClean="0">
                <a:solidFill>
                  <a:schemeClr val="accent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egen</a:t>
            </a:r>
            <a:r>
              <a:rPr lang="en-US" sz="1600" dirty="0" smtClean="0">
                <a:solidFill>
                  <a:schemeClr val="accent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chemeClr val="accent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mean_yot</a:t>
            </a:r>
            <a:r>
              <a:rPr lang="en-US" sz="1600" dirty="0">
                <a:solidFill>
                  <a:schemeClr val="accent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=mean(</a:t>
            </a:r>
            <a:r>
              <a:rPr lang="en-US" sz="1600" dirty="0" err="1">
                <a:solidFill>
                  <a:schemeClr val="accent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years_of_teaching</a:t>
            </a:r>
            <a:r>
              <a:rPr lang="en-US" sz="1600" dirty="0">
                <a:solidFill>
                  <a:schemeClr val="accent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i="1" dirty="0">
                <a:solidFill>
                  <a:schemeClr val="accent1">
                    <a:lumMod val="50000"/>
                  </a:schemeClr>
                </a:solidFill>
              </a:rPr>
              <a:t>generates a variable ‘</a:t>
            </a:r>
            <a:r>
              <a:rPr lang="en-US" sz="2000" i="1" dirty="0" err="1">
                <a:solidFill>
                  <a:schemeClr val="accent1">
                    <a:lumMod val="50000"/>
                  </a:schemeClr>
                </a:solidFill>
              </a:rPr>
              <a:t>mean_yot</a:t>
            </a:r>
            <a:r>
              <a:rPr lang="en-US" sz="2000" i="1" dirty="0">
                <a:solidFill>
                  <a:schemeClr val="accent1">
                    <a:lumMod val="50000"/>
                  </a:schemeClr>
                </a:solidFill>
              </a:rPr>
              <a:t>’, which is the mean </a:t>
            </a:r>
            <a:r>
              <a:rPr lang="en-US" sz="2000" i="1" dirty="0" smtClean="0">
                <a:solidFill>
                  <a:schemeClr val="accent1">
                    <a:lumMod val="50000"/>
                  </a:schemeClr>
                </a:solidFill>
              </a:rPr>
              <a:t>value </a:t>
            </a:r>
            <a:r>
              <a:rPr lang="en-US" sz="2000" i="1" dirty="0">
                <a:solidFill>
                  <a:schemeClr val="accent1">
                    <a:lumMod val="50000"/>
                  </a:schemeClr>
                </a:solidFill>
              </a:rPr>
              <a:t>of </a:t>
            </a:r>
            <a:r>
              <a:rPr lang="en-US" sz="2000" i="1" dirty="0" smtClean="0">
                <a:solidFill>
                  <a:schemeClr val="accent1">
                    <a:lumMod val="50000"/>
                  </a:schemeClr>
                </a:solidFill>
              </a:rPr>
              <a:t>	</a:t>
            </a:r>
            <a:r>
              <a:rPr lang="en-US" sz="2000" i="1" dirty="0" err="1" smtClean="0">
                <a:solidFill>
                  <a:schemeClr val="accent1">
                    <a:lumMod val="50000"/>
                  </a:schemeClr>
                </a:solidFill>
              </a:rPr>
              <a:t>years_of_teaching</a:t>
            </a:r>
            <a:r>
              <a:rPr lang="en-US" sz="2000" i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000" i="1" dirty="0">
                <a:solidFill>
                  <a:schemeClr val="accent1">
                    <a:lumMod val="50000"/>
                  </a:schemeClr>
                </a:solidFill>
              </a:rPr>
              <a:t>across </a:t>
            </a:r>
            <a:r>
              <a:rPr lang="en-US" sz="2000" i="1" dirty="0" smtClean="0">
                <a:solidFill>
                  <a:schemeClr val="accent1">
                    <a:lumMod val="50000"/>
                  </a:schemeClr>
                </a:solidFill>
              </a:rPr>
              <a:t>respondents in each district (</a:t>
            </a:r>
            <a:r>
              <a:rPr lang="en-US" sz="2000" i="1" dirty="0">
                <a:solidFill>
                  <a:schemeClr val="accent1">
                    <a:lumMod val="50000"/>
                  </a:schemeClr>
                </a:solidFill>
              </a:rPr>
              <a:t>same </a:t>
            </a:r>
            <a:r>
              <a:rPr lang="en-US" sz="2000" i="1" dirty="0" smtClean="0">
                <a:solidFill>
                  <a:schemeClr val="accent1">
                    <a:lumMod val="50000"/>
                  </a:schemeClr>
                </a:solidFill>
              </a:rPr>
              <a:t>value </a:t>
            </a:r>
            <a:r>
              <a:rPr lang="en-US" sz="2000" i="1" dirty="0">
                <a:solidFill>
                  <a:schemeClr val="accent1">
                    <a:lumMod val="50000"/>
                  </a:schemeClr>
                </a:solidFill>
              </a:rPr>
              <a:t>for </a:t>
            </a:r>
            <a:r>
              <a:rPr lang="en-US" sz="2000" i="1" dirty="0" smtClean="0">
                <a:solidFill>
                  <a:schemeClr val="accent1">
                    <a:lumMod val="50000"/>
                  </a:schemeClr>
                </a:solidFill>
              </a:rPr>
              <a:t>	each respondent within the same district, different across districts)</a:t>
            </a:r>
            <a:endParaRPr lang="en-US" sz="2000" dirty="0"/>
          </a:p>
          <a:p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Type “help </a:t>
            </a:r>
            <a:r>
              <a:rPr lang="en-US" sz="2400" dirty="0" err="1" smtClean="0">
                <a:solidFill>
                  <a:schemeClr val="accent1">
                    <a:lumMod val="50000"/>
                  </a:schemeClr>
                </a:solidFill>
              </a:rPr>
              <a:t>egen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” for a full list of functions</a:t>
            </a:r>
            <a:endParaRPr lang="en-US" sz="24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5505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Creating/manipulating </a:t>
            </a:r>
            <a:r>
              <a:rPr lang="en-US" dirty="0" smtClean="0"/>
              <a:t>variables – </a:t>
            </a:r>
            <a:r>
              <a:rPr lang="en-US" dirty="0"/>
              <a:t>s</a:t>
            </a:r>
            <a:r>
              <a:rPr lang="en-US" dirty="0" smtClean="0"/>
              <a:t>tring 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To create or manipulate non-numeric (categorical or “string”) variables, use quotations</a:t>
            </a:r>
          </a:p>
          <a:p>
            <a:pPr marL="0" indent="0">
              <a:buNone/>
            </a:pPr>
            <a:endParaRPr lang="en-US" sz="24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en-US" sz="2400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Reference missing values by “” (no space between quotes)</a:t>
            </a:r>
          </a:p>
          <a:p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Stata has many functions to manipulate character values (e.g., make them all upper or lower, find and replace, remove blank spaces, count the length)</a:t>
            </a:r>
          </a:p>
          <a:p>
            <a:pPr marL="0" indent="0">
              <a:buNone/>
            </a:pPr>
            <a:endParaRPr lang="en-US" sz="2400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199" y="2438400"/>
            <a:ext cx="5257801" cy="6727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9725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200"/>
              </a:spcBef>
            </a:pPr>
            <a:endParaRPr lang="en-US" sz="2800" b="1" dirty="0" smtClean="0"/>
          </a:p>
          <a:p>
            <a:pPr>
              <a:spcBef>
                <a:spcPts val="1200"/>
              </a:spcBef>
            </a:pP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</a:rPr>
              <a:t>Introduction to the Stata system and Stata language</a:t>
            </a:r>
          </a:p>
          <a:p>
            <a:pPr>
              <a:spcBef>
                <a:spcPts val="1200"/>
              </a:spcBef>
            </a:pP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</a:rPr>
              <a:t>Learn to… </a:t>
            </a:r>
          </a:p>
          <a:p>
            <a:pPr lvl="1">
              <a:spcBef>
                <a:spcPts val="1200"/>
              </a:spcBef>
            </a:pPr>
            <a:r>
              <a:rPr lang="en-US" sz="2000" b="1" dirty="0" smtClean="0">
                <a:solidFill>
                  <a:schemeClr val="accent1">
                    <a:lumMod val="75000"/>
                  </a:schemeClr>
                </a:solidFill>
              </a:rPr>
              <a:t>view and save data</a:t>
            </a:r>
          </a:p>
          <a:p>
            <a:pPr lvl="1">
              <a:spcBef>
                <a:spcPts val="1200"/>
              </a:spcBef>
            </a:pPr>
            <a:r>
              <a:rPr lang="en-US" sz="2000" b="1" dirty="0" smtClean="0">
                <a:solidFill>
                  <a:schemeClr val="accent1">
                    <a:lumMod val="75000"/>
                  </a:schemeClr>
                </a:solidFill>
              </a:rPr>
              <a:t>create and manipulate variables </a:t>
            </a:r>
          </a:p>
          <a:p>
            <a:pPr lvl="1">
              <a:spcBef>
                <a:spcPts val="1200"/>
              </a:spcBef>
            </a:pPr>
            <a:r>
              <a:rPr lang="en-US" sz="2000" b="1" dirty="0" smtClean="0">
                <a:solidFill>
                  <a:schemeClr val="accent1">
                    <a:lumMod val="75000"/>
                  </a:schemeClr>
                </a:solidFill>
              </a:rPr>
              <a:t>append and merge data</a:t>
            </a:r>
          </a:p>
          <a:p>
            <a:pPr lvl="1">
              <a:spcBef>
                <a:spcPts val="1200"/>
              </a:spcBef>
            </a:pPr>
            <a:r>
              <a:rPr lang="en-US" sz="2000" b="1" dirty="0" smtClean="0">
                <a:solidFill>
                  <a:schemeClr val="accent1">
                    <a:lumMod val="75000"/>
                  </a:schemeClr>
                </a:solidFill>
              </a:rPr>
              <a:t>collapse data</a:t>
            </a:r>
          </a:p>
          <a:p>
            <a:pPr>
              <a:buNone/>
            </a:pP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Appending and merging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Appending two data sets will stack data sets on top of each other</a:t>
            </a:r>
          </a:p>
          <a:p>
            <a:pPr lvl="1"/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</a:rPr>
              <a:t>If dataset A has 20 observations, and dataset B has 15 observations, the appended dataset will have 20+15=35 observations</a:t>
            </a:r>
          </a:p>
          <a:p>
            <a:pPr lvl="1"/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</a:rPr>
              <a:t>Typically do this when data sets do not share the same units (e.g., different people, different cities)</a:t>
            </a:r>
          </a:p>
          <a:p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Merging two data sets will bring two sets of data together BY the variables you want</a:t>
            </a:r>
          </a:p>
          <a:p>
            <a:pPr lvl="1"/>
            <a:r>
              <a:rPr lang="en-US" sz="2000" dirty="0">
                <a:solidFill>
                  <a:schemeClr val="accent1">
                    <a:lumMod val="50000"/>
                  </a:schemeClr>
                </a:solidFill>
              </a:rPr>
              <a:t>If data set </a:t>
            </a: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</a:rPr>
              <a:t>C 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</a:rPr>
              <a:t>has </a:t>
            </a: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</a:rPr>
              <a:t>30 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</a:rPr>
              <a:t>observations, and data set </a:t>
            </a: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</a:rPr>
              <a:t>D 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</a:rPr>
              <a:t>has </a:t>
            </a: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</a:rPr>
              <a:t>25 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</a:rPr>
              <a:t>observations, </a:t>
            </a: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</a:rPr>
              <a:t>and data sets C and D share 18 cities, merging by city will give you data set with 18+(30-18)+(25-18)=37 observations</a:t>
            </a:r>
          </a:p>
          <a:p>
            <a:pPr lvl="1"/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</a:rPr>
              <a:t>Typically do this when data sets share the same units (e.g., same people, same cities)</a:t>
            </a:r>
            <a:endParaRPr lang="en-US" sz="2000" dirty="0">
              <a:solidFill>
                <a:schemeClr val="accent1">
                  <a:lumMod val="50000"/>
                </a:schemeClr>
              </a:solidFill>
            </a:endParaRPr>
          </a:p>
          <a:p>
            <a:pPr lvl="1"/>
            <a:endParaRPr lang="en-US" sz="20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/>
            <a:endParaRPr lang="en-US" sz="20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7909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Appending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You’ll append the data set you have open with another data set on your computer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:</a:t>
            </a:r>
            <a:endParaRPr lang="en-US" sz="2400" dirty="0" smtClean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52500" t="18889" r="5000" b="71111"/>
          <a:stretch/>
        </p:blipFill>
        <p:spPr>
          <a:xfrm>
            <a:off x="626533" y="3124200"/>
            <a:ext cx="8060267" cy="106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3576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Merging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To merge data, you need to merge BY the correct variables</a:t>
            </a:r>
          </a:p>
          <a:p>
            <a:endParaRPr lang="en-US" sz="2400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What are the correct variables? </a:t>
            </a:r>
          </a:p>
          <a:p>
            <a:pPr lvl="1"/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</a:rPr>
              <a:t>Merge by whatever makes the row unique in the data</a:t>
            </a:r>
          </a:p>
          <a:p>
            <a:pPr lvl="1"/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</a:rPr>
              <a:t>This may be one ID variable (e.g., respondent ID), or it may be an ID variable and a year variable, or an ID, year and month variable…</a:t>
            </a:r>
          </a:p>
          <a:p>
            <a:pPr lvl="1"/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</a:rPr>
              <a:t>Note that you may merge data sets with different ‘levels,’ but you can only merge by variables you have in each data set</a:t>
            </a:r>
          </a:p>
          <a:p>
            <a:pPr lvl="1"/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</a:rPr>
              <a:t>Be sure that you know your data before your merge</a:t>
            </a:r>
            <a:endParaRPr lang="en-US" sz="20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0314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Merging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There are a variety of ways of merging, depending on the level of each data set</a:t>
            </a:r>
          </a:p>
          <a:p>
            <a:pPr lvl="1"/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</a:rPr>
              <a:t>One-to-one merges (1:1) – most common, you link one unique row in data set A to one unique row in data set B</a:t>
            </a:r>
          </a:p>
          <a:p>
            <a:pPr lvl="2"/>
            <a:r>
              <a:rPr lang="en-US" sz="1600" dirty="0" smtClean="0">
                <a:solidFill>
                  <a:schemeClr val="accent1">
                    <a:lumMod val="50000"/>
                  </a:schemeClr>
                </a:solidFill>
              </a:rPr>
              <a:t>Example – merging a student-level test score data set to a student-level demographics data set</a:t>
            </a:r>
          </a:p>
          <a:p>
            <a:pPr lvl="1"/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</a:rPr>
              <a:t>One-to-many merges (1:m, or m:1) – where you link one unique row in data set A to multiple rows in data set B (or vice versa)</a:t>
            </a:r>
          </a:p>
          <a:p>
            <a:pPr lvl="2"/>
            <a:r>
              <a:rPr lang="en-US" sz="1600" dirty="0" smtClean="0">
                <a:solidFill>
                  <a:schemeClr val="accent1">
                    <a:lumMod val="50000"/>
                  </a:schemeClr>
                </a:solidFill>
              </a:rPr>
              <a:t>Examples – merging a teacher-level demographics data set to a student-level data set; merging state-level data to a city-level data set</a:t>
            </a:r>
          </a:p>
          <a:p>
            <a:pPr lvl="1"/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</a:rPr>
              <a:t>Many-to-many merge (</a:t>
            </a:r>
            <a:r>
              <a:rPr lang="en-US" sz="2000" dirty="0" err="1" smtClean="0">
                <a:solidFill>
                  <a:schemeClr val="accent1">
                    <a:lumMod val="50000"/>
                  </a:schemeClr>
                </a:solidFill>
              </a:rPr>
              <a:t>m:m</a:t>
            </a: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</a:rPr>
              <a:t>) – there is rarely ever a reason for you to do this. In fact, this is exactly what you are usually trying to avoid!</a:t>
            </a:r>
            <a:endParaRPr lang="en-US" sz="20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9728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Merging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Example of a one-to-one merge</a:t>
            </a:r>
          </a:p>
          <a:p>
            <a:pPr lvl="1"/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</a:rPr>
              <a:t>Using our appended data, we can now merge in a test score for each teacher</a:t>
            </a:r>
          </a:p>
          <a:p>
            <a:pPr lvl="1"/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</a:rPr>
              <a:t>First, sort the data by the variables you will merge by</a:t>
            </a:r>
          </a:p>
          <a:p>
            <a:pPr lvl="1"/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</a:rPr>
              <a:t>Then, merge 1:1 {by variables} using the data set</a:t>
            </a:r>
          </a:p>
          <a:p>
            <a:pPr lvl="1"/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</a:rPr>
              <a:t>What happens?</a:t>
            </a:r>
          </a:p>
          <a:p>
            <a:pPr lvl="1"/>
            <a:endParaRPr lang="en-US" sz="2000" dirty="0">
              <a:solidFill>
                <a:schemeClr val="accent1">
                  <a:lumMod val="50000"/>
                </a:schemeClr>
              </a:solidFill>
            </a:endParaRPr>
          </a:p>
          <a:p>
            <a:pPr lvl="1"/>
            <a:endParaRPr lang="en-US" sz="20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/>
            <a:endParaRPr lang="en-US" sz="2000" dirty="0">
              <a:solidFill>
                <a:schemeClr val="accent1">
                  <a:lumMod val="50000"/>
                </a:schemeClr>
              </a:solidFill>
            </a:endParaRPr>
          </a:p>
          <a:p>
            <a:pPr marL="52388" lvl="1" indent="0">
              <a:buNone/>
            </a:pPr>
            <a:endParaRPr lang="en-US" sz="2000" dirty="0" smtClean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2161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Merging data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dirty="0" smtClean="0"/>
          </a:p>
          <a:p>
            <a:endParaRPr lang="en-US" dirty="0"/>
          </a:p>
          <a:p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This error is telling you that there is at least one instance where two rows have the same teacher ID</a:t>
            </a:r>
          </a:p>
          <a:p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Check for duplicates:</a:t>
            </a:r>
          </a:p>
          <a:p>
            <a:pPr lvl="1"/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</a:rPr>
              <a:t>Save the data you are working on</a:t>
            </a:r>
          </a:p>
          <a:p>
            <a:pPr lvl="1"/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</a:rPr>
              <a:t>Open the new data, and tag duplicates records:</a:t>
            </a:r>
          </a:p>
          <a:p>
            <a:pPr marL="457200" lvl="1" indent="0">
              <a:buNone/>
            </a:pP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</a:rPr>
              <a:t>duplicates tag </a:t>
            </a:r>
            <a:r>
              <a:rPr lang="en-US" sz="2000" dirty="0" err="1" smtClean="0">
                <a:solidFill>
                  <a:schemeClr val="accent1">
                    <a:lumMod val="50000"/>
                  </a:schemeClr>
                </a:solidFill>
              </a:rPr>
              <a:t>teacherid</a:t>
            </a: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</a:rPr>
              <a:t>, gen(dup)</a:t>
            </a:r>
          </a:p>
          <a:p>
            <a:pPr marL="457200" lvl="1" indent="0">
              <a:buNone/>
            </a:pPr>
            <a:r>
              <a:rPr lang="en-US" sz="2000" i="1" dirty="0" smtClean="0">
                <a:solidFill>
                  <a:schemeClr val="accent1">
                    <a:lumMod val="50000"/>
                  </a:schemeClr>
                </a:solidFill>
              </a:rPr>
              <a:t>Code creates a variable that flags the duplicate records</a:t>
            </a:r>
          </a:p>
          <a:p>
            <a:pPr lvl="1"/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</a:rPr>
              <a:t>I then tabulated the dup, browsed the data, and seeing that the records are, in fact, complete duplicates, I decided to drop one, by:</a:t>
            </a:r>
          </a:p>
          <a:p>
            <a:pPr marL="457200" lvl="1" indent="0">
              <a:buNone/>
            </a:pPr>
            <a:r>
              <a:rPr lang="en-US" sz="2000" dirty="0">
                <a:solidFill>
                  <a:schemeClr val="accent1">
                    <a:lumMod val="50000"/>
                  </a:schemeClr>
                </a:solidFill>
              </a:rPr>
              <a:t>duplicates </a:t>
            </a: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</a:rPr>
              <a:t>drop </a:t>
            </a:r>
            <a:r>
              <a:rPr lang="en-US" sz="2000" dirty="0" err="1" smtClean="0">
                <a:solidFill>
                  <a:schemeClr val="accent1">
                    <a:lumMod val="50000"/>
                  </a:schemeClr>
                </a:solidFill>
              </a:rPr>
              <a:t>teacherid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</a:rPr>
              <a:t>force</a:t>
            </a:r>
            <a:endParaRPr lang="en-US" sz="2000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lvl="1" indent="0">
              <a:buNone/>
            </a:pPr>
            <a:endParaRPr lang="en-US" sz="20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/>
            <a:endParaRPr lang="en-US" sz="2000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740" y="1828800"/>
            <a:ext cx="588645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2519708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Merging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Merging with the cleaned up data will now work:</a:t>
            </a:r>
          </a:p>
          <a:p>
            <a:pPr marL="0" indent="0">
              <a:buNone/>
            </a:pPr>
            <a:endParaRPr lang="en-US" sz="16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 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merge 1:1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teacherid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using "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course_test_scores_nodup.dta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</a:p>
          <a:p>
            <a:pPr marL="0" indent="0">
              <a:buNone/>
            </a:pP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Result                           # of obs.</a:t>
            </a:r>
          </a:p>
          <a:p>
            <a:pPr marL="0" indent="0"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-----------------------------------------</a:t>
            </a:r>
          </a:p>
          <a:p>
            <a:pPr marL="0" indent="0"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not matched                             3</a:t>
            </a:r>
          </a:p>
          <a:p>
            <a:pPr marL="0" indent="0"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from master                         1  (_merge==1)</a:t>
            </a:r>
          </a:p>
          <a:p>
            <a:pPr marL="0" indent="0"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from using                          2  (_merge==2)</a:t>
            </a:r>
          </a:p>
          <a:p>
            <a:pPr marL="0" indent="0">
              <a:buNone/>
            </a:pP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matched                                48  (_merge==3)</a:t>
            </a:r>
          </a:p>
          <a:p>
            <a:pPr marL="0" indent="0"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-----------------------------------------</a:t>
            </a:r>
          </a:p>
          <a:p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Note that three records didn’t merge. It’s good to examine those to confirm that they shouldn’t have merged. In this case, they were different IDs, so the merge was successful.</a:t>
            </a:r>
          </a:p>
        </p:txBody>
      </p:sp>
    </p:spTree>
    <p:extLst>
      <p:ext uri="{BB962C8B-B14F-4D97-AF65-F5344CB8AC3E}">
        <p14:creationId xmlns:p14="http://schemas.microsoft.com/office/powerpoint/2010/main" val="146123315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Collapsing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solidFill>
                  <a:schemeClr val="accent1">
                    <a:lumMod val="50000"/>
                  </a:schemeClr>
                </a:solidFill>
                <a:sym typeface="Wingdings" panose="05000000000000000000" pitchFamily="2" charset="2"/>
              </a:rPr>
              <a:t>Data can be transposed, reshaped, or collapsed to create aggregated data 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  <a:sym typeface="Wingdings" panose="05000000000000000000" pitchFamily="2" charset="2"/>
              </a:rPr>
              <a:t>sets</a:t>
            </a:r>
            <a:endParaRPr lang="en-US" sz="2400" dirty="0">
              <a:solidFill>
                <a:schemeClr val="accent1">
                  <a:lumMod val="50000"/>
                </a:schemeClr>
              </a:solidFill>
              <a:sym typeface="Wingdings" panose="05000000000000000000" pitchFamily="2" charset="2"/>
            </a:endParaRPr>
          </a:p>
          <a:p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  <a:sym typeface="Wingdings" panose="05000000000000000000" pitchFamily="2" charset="2"/>
              </a:rPr>
              <a:t>The collapse command is very simple:</a:t>
            </a:r>
          </a:p>
          <a:p>
            <a:pPr marL="0" indent="0" algn="ctr">
              <a:buNone/>
            </a:pP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  <a:sym typeface="Wingdings" panose="05000000000000000000" pitchFamily="2" charset="2"/>
              </a:rPr>
              <a:t>collapse 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  <a:sym typeface="Wingdings" panose="05000000000000000000" pitchFamily="2" charset="2"/>
              </a:rPr>
              <a:t>[statistic] [</a:t>
            </a:r>
            <a:r>
              <a:rPr lang="en-US" sz="2000" dirty="0" err="1">
                <a:solidFill>
                  <a:schemeClr val="accent1">
                    <a:lumMod val="50000"/>
                  </a:schemeClr>
                </a:solidFill>
                <a:sym typeface="Wingdings" panose="05000000000000000000" pitchFamily="2" charset="2"/>
              </a:rPr>
              <a:t>varlist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  <a:sym typeface="Wingdings" panose="05000000000000000000" pitchFamily="2" charset="2"/>
              </a:rPr>
              <a:t>], by(</a:t>
            </a:r>
            <a:r>
              <a:rPr lang="en-US" sz="2000" dirty="0" err="1">
                <a:solidFill>
                  <a:schemeClr val="accent1">
                    <a:lumMod val="50000"/>
                  </a:schemeClr>
                </a:solidFill>
                <a:sym typeface="Wingdings" panose="05000000000000000000" pitchFamily="2" charset="2"/>
              </a:rPr>
              <a:t>variable_category</a:t>
            </a: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  <a:sym typeface="Wingdings" panose="05000000000000000000" pitchFamily="2" charset="2"/>
              </a:rPr>
              <a:t>)</a:t>
            </a:r>
          </a:p>
          <a:p>
            <a:pPr marL="341313" indent="0">
              <a:buNone/>
            </a:pP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  <a:sym typeface="Wingdings" panose="05000000000000000000" pitchFamily="2" charset="2"/>
              </a:rPr>
              <a:t>For example:</a:t>
            </a:r>
          </a:p>
          <a:p>
            <a:endParaRPr lang="en-US" sz="2400" dirty="0" smtClean="0">
              <a:solidFill>
                <a:schemeClr val="accent1">
                  <a:lumMod val="50000"/>
                </a:schemeClr>
              </a:solidFill>
              <a:sym typeface="Wingdings" panose="05000000000000000000" pitchFamily="2" charset="2"/>
            </a:endParaRPr>
          </a:p>
          <a:p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  <a:sym typeface="Wingdings" panose="05000000000000000000" pitchFamily="2" charset="2"/>
              </a:rPr>
              <a:t>You may want to save your collapsed data, or use your collapsed dataset to create a table that you can copy into Excel or some other program</a:t>
            </a:r>
          </a:p>
          <a:p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  <a:sym typeface="Wingdings" panose="05000000000000000000" pitchFamily="2" charset="2"/>
              </a:rPr>
              <a:t>The problem is that you often want to continue using the data you collapsed (and saving and opening constantly is a pain)</a:t>
            </a:r>
          </a:p>
          <a:p>
            <a:endParaRPr lang="en-US" sz="2000" dirty="0">
              <a:solidFill>
                <a:schemeClr val="accent1">
                  <a:lumMod val="50000"/>
                </a:schemeClr>
              </a:solidFill>
              <a:sym typeface="Wingdings" panose="05000000000000000000" pitchFamily="2" charset="2"/>
            </a:endParaRPr>
          </a:p>
          <a:p>
            <a:endParaRPr lang="en-US" dirty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3691053"/>
            <a:ext cx="621792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49524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Collapsing data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The solution is to use the ‘preserve’ and ‘restore’ commands</a:t>
            </a:r>
          </a:p>
          <a:p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Guess what they do?</a:t>
            </a:r>
          </a:p>
          <a:p>
            <a:endParaRPr lang="en-US" sz="2400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en-US" sz="2400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en-US" sz="2400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en-US" sz="24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(Of course, running this all of this at once in a do file will just erase the collapsed data, so run it one line at a time)</a:t>
            </a:r>
          </a:p>
          <a:p>
            <a:endParaRPr lang="en-US" sz="2400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801395"/>
            <a:ext cx="8401050" cy="1343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3928293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Ask and you shall receive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R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emember 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that in 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Stata 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you can always just type “help” 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+ the 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command and you’ll get a ton of 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info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17901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Survey results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25158408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44881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04683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Stata screen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solidFill>
                  <a:srgbClr val="3B5978"/>
                </a:solidFill>
              </a:rPr>
              <a:t>General commands (file, edit, etc.) at very top of screen allow you to generate </a:t>
            </a:r>
            <a:r>
              <a:rPr lang="en-US" sz="2400" dirty="0" smtClean="0">
                <a:solidFill>
                  <a:srgbClr val="3B5978"/>
                </a:solidFill>
              </a:rPr>
              <a:t>commands</a:t>
            </a:r>
          </a:p>
          <a:p>
            <a:r>
              <a:rPr lang="en-US" sz="2400" b="1" dirty="0" smtClean="0">
                <a:solidFill>
                  <a:srgbClr val="3B5978"/>
                </a:solidFill>
              </a:rPr>
              <a:t>Variables </a:t>
            </a:r>
            <a:r>
              <a:rPr lang="en-US" sz="2400" dirty="0">
                <a:solidFill>
                  <a:srgbClr val="3B5978"/>
                </a:solidFill>
              </a:rPr>
              <a:t>box </a:t>
            </a:r>
            <a:r>
              <a:rPr lang="en-US" sz="2400" dirty="0" smtClean="0">
                <a:solidFill>
                  <a:srgbClr val="3B5978"/>
                </a:solidFill>
              </a:rPr>
              <a:t>(</a:t>
            </a:r>
            <a:r>
              <a:rPr lang="en-US" sz="2400" dirty="0">
                <a:solidFill>
                  <a:srgbClr val="3B5978"/>
                </a:solidFill>
              </a:rPr>
              <a:t>right side) - lists all variables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2400" b="1" dirty="0" smtClean="0">
                <a:solidFill>
                  <a:srgbClr val="3B5978"/>
                </a:solidFill>
              </a:rPr>
              <a:t>Command</a:t>
            </a:r>
            <a:r>
              <a:rPr lang="en-US" sz="2400" dirty="0" smtClean="0">
                <a:solidFill>
                  <a:srgbClr val="3B5978"/>
                </a:solidFill>
              </a:rPr>
              <a:t> </a:t>
            </a:r>
            <a:r>
              <a:rPr lang="en-US" sz="2400" dirty="0">
                <a:solidFill>
                  <a:srgbClr val="3B5978"/>
                </a:solidFill>
              </a:rPr>
              <a:t>box (at bottom) - where you write </a:t>
            </a:r>
            <a:r>
              <a:rPr lang="en-US" sz="2400" dirty="0" smtClean="0">
                <a:solidFill>
                  <a:srgbClr val="3B5978"/>
                </a:solidFill>
              </a:rPr>
              <a:t>commands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2400" b="1" dirty="0" smtClean="0">
                <a:solidFill>
                  <a:srgbClr val="3B5978"/>
                </a:solidFill>
              </a:rPr>
              <a:t>Review</a:t>
            </a:r>
            <a:r>
              <a:rPr lang="en-US" sz="2400" dirty="0" smtClean="0">
                <a:solidFill>
                  <a:srgbClr val="3B5978"/>
                </a:solidFill>
              </a:rPr>
              <a:t> </a:t>
            </a:r>
            <a:r>
              <a:rPr lang="en-US" sz="2400" dirty="0">
                <a:solidFill>
                  <a:srgbClr val="3B5978"/>
                </a:solidFill>
              </a:rPr>
              <a:t>box (left side) - accumulates all commands run in </a:t>
            </a:r>
            <a:r>
              <a:rPr lang="en-US" sz="2400" dirty="0" smtClean="0">
                <a:solidFill>
                  <a:srgbClr val="3B5978"/>
                </a:solidFill>
              </a:rPr>
              <a:t>a session</a:t>
            </a:r>
            <a:endParaRPr lang="en-US" sz="2400" dirty="0">
              <a:solidFill>
                <a:srgbClr val="3B5978"/>
              </a:solidFill>
            </a:endParaRP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2400" b="1" dirty="0">
                <a:solidFill>
                  <a:srgbClr val="3B5978"/>
                </a:solidFill>
              </a:rPr>
              <a:t>Results</a:t>
            </a:r>
            <a:r>
              <a:rPr lang="en-US" sz="2400" dirty="0">
                <a:solidFill>
                  <a:srgbClr val="3B5978"/>
                </a:solidFill>
              </a:rPr>
              <a:t> box (center) show all results as produced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2650" y="3057524"/>
            <a:ext cx="4610100" cy="136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762000" y="1524000"/>
            <a:ext cx="73914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Where you will write and save all of your code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Set up the Do file so that the entire program can be run all at once (i.e., batch mode)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To open a Do file, go to File 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sym typeface="Symbol"/>
              </a:rPr>
              <a:t>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 Do OR click here: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accent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Within a Do file, you can start a new program or open an existing program</a:t>
            </a:r>
            <a:endParaRPr lang="en-US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Do file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3657600" y="3550442"/>
            <a:ext cx="533400" cy="376238"/>
          </a:xfrm>
          <a:prstGeom prst="ellipse">
            <a:avLst/>
          </a:prstGeom>
          <a:noFill/>
          <a:ln w="317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Basics of </a:t>
            </a:r>
            <a:r>
              <a:rPr lang="en-US" dirty="0" smtClean="0"/>
              <a:t>programming </a:t>
            </a:r>
            <a:r>
              <a:rPr lang="en-US" dirty="0"/>
              <a:t>in </a:t>
            </a:r>
            <a:r>
              <a:rPr lang="en-US" dirty="0" smtClean="0"/>
              <a:t>Stata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Syntax matters</a:t>
            </a:r>
          </a:p>
          <a:p>
            <a:pPr lvl="1"/>
            <a:r>
              <a:rPr lang="en-US" sz="2000" dirty="0">
                <a:solidFill>
                  <a:schemeClr val="accent1">
                    <a:lumMod val="75000"/>
                  </a:schemeClr>
                </a:solidFill>
              </a:rPr>
              <a:t>A</a:t>
            </a: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</a:rPr>
              <a:t>ny code that isn’t exactly right won’t work (at least not the way you want)</a:t>
            </a:r>
          </a:p>
          <a:p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Capitalization matters </a:t>
            </a:r>
          </a:p>
          <a:p>
            <a:pPr lvl="1"/>
            <a:r>
              <a:rPr lang="en-US" sz="2000" dirty="0">
                <a:solidFill>
                  <a:schemeClr val="accent1">
                    <a:lumMod val="75000"/>
                  </a:schemeClr>
                </a:solidFill>
              </a:rPr>
              <a:t>For commands – Stata wants you to uses lower </a:t>
            </a: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</a:rPr>
              <a:t>case</a:t>
            </a:r>
            <a:endParaRPr lang="en-US" sz="2000" dirty="0">
              <a:solidFill>
                <a:schemeClr val="accent1">
                  <a:lumMod val="75000"/>
                </a:schemeClr>
              </a:solidFill>
            </a:endParaRPr>
          </a:p>
          <a:p>
            <a:pPr lvl="1"/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</a:rPr>
              <a:t>For variables – City, city, and CITY can all be different variables</a:t>
            </a:r>
          </a:p>
          <a:p>
            <a:pPr lvl="2"/>
            <a:r>
              <a:rPr lang="en-US" sz="1600" dirty="0" smtClean="0">
                <a:solidFill>
                  <a:schemeClr val="accent1">
                    <a:lumMod val="75000"/>
                  </a:schemeClr>
                </a:solidFill>
              </a:rPr>
              <a:t>It’s best to stick with a consistent naming method  for your variables (e.g., use lowercase for everything)</a:t>
            </a:r>
          </a:p>
          <a:p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Stata defaults each command to one line, unless you tell it otherwise</a:t>
            </a:r>
          </a:p>
          <a:p>
            <a:pPr lvl="1"/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</a:rPr>
              <a:t>Tell it otherwise by adding /// to the end of a line (led by a space “</a:t>
            </a:r>
            <a:r>
              <a:rPr lang="en-US" sz="2000" u="sng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</a:rPr>
              <a:t>///”)</a:t>
            </a:r>
          </a:p>
          <a:p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Annotate your program by adding commented-out text</a:t>
            </a:r>
          </a:p>
          <a:p>
            <a:pPr lvl="1"/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</a:rPr>
              <a:t>To comment out a line, start it with *</a:t>
            </a:r>
          </a:p>
          <a:p>
            <a:pPr lvl="1"/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</a:rPr>
              <a:t>To comment out multiple lines, start with /* and end with */</a:t>
            </a:r>
          </a:p>
        </p:txBody>
      </p:sp>
    </p:spTree>
    <p:extLst>
      <p:ext uri="{BB962C8B-B14F-4D97-AF65-F5344CB8AC3E}">
        <p14:creationId xmlns:p14="http://schemas.microsoft.com/office/powerpoint/2010/main" val="2145309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Getting your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You can open your data a number of ways:</a:t>
            </a:r>
          </a:p>
          <a:p>
            <a:pPr lvl="1"/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</a:rPr>
              <a:t>In the main Stata screen: File </a:t>
            </a:r>
            <a:r>
              <a:rPr lang="en-US" sz="2000" dirty="0">
                <a:solidFill>
                  <a:schemeClr val="accent1">
                    <a:lumMod val="75000"/>
                  </a:schemeClr>
                </a:solidFill>
                <a:sym typeface="Symbol"/>
              </a:rPr>
              <a:t></a:t>
            </a: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</a:rPr>
              <a:t> Open</a:t>
            </a:r>
          </a:p>
          <a:p>
            <a:pPr lvl="1"/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</a:rPr>
              <a:t>Use the folder:</a:t>
            </a:r>
          </a:p>
          <a:p>
            <a:pPr lvl="1"/>
            <a:endParaRPr lang="en-US" sz="2000" dirty="0">
              <a:solidFill>
                <a:schemeClr val="accent1">
                  <a:lumMod val="75000"/>
                </a:schemeClr>
              </a:solidFill>
            </a:endParaRPr>
          </a:p>
          <a:p>
            <a:pPr lvl="1"/>
            <a:endParaRPr lang="en-US" sz="20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lvl="1"/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</a:rPr>
              <a:t>Drag the </a:t>
            </a: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  <a:r>
              <a:rPr lang="en-US" sz="2000" dirty="0" err="1" smtClean="0">
                <a:solidFill>
                  <a:schemeClr val="accent1">
                    <a:lumMod val="75000"/>
                  </a:schemeClr>
                </a:solidFill>
              </a:rPr>
              <a:t>dta</a:t>
            </a: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</a:rPr>
              <a:t>file into the program</a:t>
            </a:r>
          </a:p>
          <a:p>
            <a:pPr lvl="1"/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</a:rPr>
              <a:t>USE CODE</a:t>
            </a:r>
          </a:p>
          <a:p>
            <a:pPr lvl="2"/>
            <a:r>
              <a:rPr lang="en-US" sz="1600" dirty="0" smtClean="0">
                <a:solidFill>
                  <a:schemeClr val="accent1">
                    <a:lumMod val="75000"/>
                  </a:schemeClr>
                </a:solidFill>
              </a:rPr>
              <a:t>Basically, always use code – though sometimes there can be good reason to use another method (e.g., to determine the location on your computer)</a:t>
            </a:r>
          </a:p>
          <a:p>
            <a:pPr lvl="1"/>
            <a:endParaRPr lang="en-US" sz="20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2819400"/>
            <a:ext cx="4429126" cy="61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Oval 4"/>
          <p:cNvSpPr/>
          <p:nvPr/>
        </p:nvSpPr>
        <p:spPr>
          <a:xfrm>
            <a:off x="685800" y="3119437"/>
            <a:ext cx="533400" cy="376238"/>
          </a:xfrm>
          <a:prstGeom prst="ellipse">
            <a:avLst/>
          </a:prstGeom>
          <a:noFill/>
          <a:ln w="317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310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Getting your </a:t>
            </a:r>
            <a:r>
              <a:rPr lang="en-US" dirty="0" smtClean="0"/>
              <a:t>data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066800"/>
          </a:xfrm>
        </p:spPr>
        <p:txBody>
          <a:bodyPr>
            <a:normAutofit fontScale="25000" lnSpcReduction="20000"/>
          </a:bodyPr>
          <a:lstStyle/>
          <a:p>
            <a:r>
              <a:rPr lang="en-US" sz="9600" dirty="0" smtClean="0">
                <a:solidFill>
                  <a:schemeClr val="accent1">
                    <a:lumMod val="75000"/>
                  </a:schemeClr>
                </a:solidFill>
              </a:rPr>
              <a:t>The first code of every program</a:t>
            </a:r>
          </a:p>
          <a:p>
            <a:r>
              <a:rPr lang="en-US" sz="9600" dirty="0" smtClean="0">
                <a:solidFill>
                  <a:schemeClr val="accent1">
                    <a:lumMod val="75000"/>
                  </a:schemeClr>
                </a:solidFill>
              </a:rPr>
              <a:t>Multiple ways of pulling in your data:</a:t>
            </a:r>
          </a:p>
          <a:p>
            <a:endParaRPr lang="en-US" sz="9600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en-US" sz="9600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en-US" sz="9600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en-US" sz="9600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en-US" sz="9600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en-US" sz="9600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en-US" sz="9600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sz="9600" dirty="0" smtClean="0">
                <a:solidFill>
                  <a:schemeClr val="accent1">
                    <a:lumMod val="75000"/>
                  </a:schemeClr>
                </a:solidFill>
              </a:rPr>
              <a:t>“clear” removes any data you are working with in Stata</a:t>
            </a:r>
          </a:p>
          <a:p>
            <a:r>
              <a:rPr lang="en-US" sz="9600" dirty="0" smtClean="0">
                <a:solidFill>
                  <a:schemeClr val="accent1">
                    <a:lumMod val="75000"/>
                  </a:schemeClr>
                </a:solidFill>
              </a:rPr>
              <a:t>“cd” (</a:t>
            </a:r>
            <a:r>
              <a:rPr lang="en-US" sz="9600" i="1" dirty="0" smtClean="0">
                <a:solidFill>
                  <a:schemeClr val="accent1">
                    <a:lumMod val="75000"/>
                  </a:schemeClr>
                </a:solidFill>
              </a:rPr>
              <a:t>change directory</a:t>
            </a:r>
            <a:r>
              <a:rPr lang="en-US" sz="9600" dirty="0" smtClean="0">
                <a:solidFill>
                  <a:schemeClr val="accent1">
                    <a:lumMod val="75000"/>
                  </a:schemeClr>
                </a:solidFill>
              </a:rPr>
              <a:t>) tells </a:t>
            </a:r>
            <a:r>
              <a:rPr lang="en-US" sz="9600" dirty="0">
                <a:solidFill>
                  <a:schemeClr val="accent1">
                    <a:lumMod val="75000"/>
                  </a:schemeClr>
                </a:solidFill>
              </a:rPr>
              <a:t>S</a:t>
            </a:r>
            <a:r>
              <a:rPr lang="en-US" sz="9600" dirty="0" smtClean="0">
                <a:solidFill>
                  <a:schemeClr val="accent1">
                    <a:lumMod val="75000"/>
                  </a:schemeClr>
                </a:solidFill>
              </a:rPr>
              <a:t>tata the default place to look for and save data sets</a:t>
            </a:r>
            <a:r>
              <a:rPr lang="en-US" sz="7400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en-US" sz="7400" dirty="0" smtClean="0">
                <a:solidFill>
                  <a:schemeClr val="accent1">
                    <a:lumMod val="75000"/>
                  </a:schemeClr>
                </a:solidFill>
              </a:rPr>
            </a:br>
            <a:endParaRPr lang="en-US" sz="7400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i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399" y="2362200"/>
            <a:ext cx="5153025" cy="2419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84652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Working with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Step 1: Start a Do file, upload your data, and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400" b="1" i="1" dirty="0" smtClean="0">
                <a:solidFill>
                  <a:schemeClr val="accent1">
                    <a:lumMod val="75000"/>
                  </a:schemeClr>
                </a:solidFill>
              </a:rPr>
              <a:t>look at your data</a:t>
            </a:r>
            <a:endParaRPr lang="en-US" sz="2400" i="1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Two main ways to browse your data</a:t>
            </a:r>
          </a:p>
          <a:p>
            <a:pPr lvl="1"/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</a:rPr>
              <a:t>Click here:</a:t>
            </a:r>
          </a:p>
          <a:p>
            <a:pPr lvl="1"/>
            <a:endParaRPr lang="en-US" sz="2000" dirty="0">
              <a:solidFill>
                <a:schemeClr val="accent1">
                  <a:lumMod val="75000"/>
                </a:schemeClr>
              </a:solidFill>
            </a:endParaRPr>
          </a:p>
          <a:p>
            <a:pPr lvl="1"/>
            <a:endParaRPr lang="en-US" sz="20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lvl="1"/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</a:rPr>
              <a:t>Use the command “browse”</a:t>
            </a:r>
          </a:p>
          <a:p>
            <a:pPr lvl="2"/>
            <a:r>
              <a:rPr lang="en-US" sz="1600" dirty="0" smtClean="0">
                <a:solidFill>
                  <a:schemeClr val="accent1">
                    <a:lumMod val="75000"/>
                  </a:schemeClr>
                </a:solidFill>
              </a:rPr>
              <a:t>The browse command lets you pick which variables you want to see, in which order For example:</a:t>
            </a:r>
          </a:p>
          <a:p>
            <a:pPr lvl="2"/>
            <a:endParaRPr lang="en-US" sz="1600" dirty="0">
              <a:solidFill>
                <a:schemeClr val="accent1">
                  <a:lumMod val="75000"/>
                </a:schemeClr>
              </a:solidFill>
            </a:endParaRPr>
          </a:p>
          <a:p>
            <a:pPr lvl="2"/>
            <a:endParaRPr lang="en-US" sz="16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lvl="2"/>
            <a:endParaRPr lang="en-US" sz="1600" dirty="0">
              <a:solidFill>
                <a:schemeClr val="accent1">
                  <a:lumMod val="75000"/>
                </a:schemeClr>
              </a:solidFill>
            </a:endParaRPr>
          </a:p>
          <a:p>
            <a:pPr lvl="2"/>
            <a:endParaRPr lang="en-US" sz="16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lvl="2"/>
            <a:endParaRPr lang="en-US" sz="1600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75" y="2819400"/>
            <a:ext cx="4429126" cy="61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Oval 4"/>
          <p:cNvSpPr/>
          <p:nvPr/>
        </p:nvSpPr>
        <p:spPr>
          <a:xfrm>
            <a:off x="3114675" y="3128962"/>
            <a:ext cx="533400" cy="376238"/>
          </a:xfrm>
          <a:prstGeom prst="ellipse">
            <a:avLst/>
          </a:prstGeom>
          <a:noFill/>
          <a:ln w="317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4648200"/>
            <a:ext cx="6534150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42658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2952</TotalTime>
  <Words>1997</Words>
  <Application>Microsoft Office PowerPoint</Application>
  <PresentationFormat>On-screen Show (4:3)</PresentationFormat>
  <Paragraphs>305</Paragraphs>
  <Slides>30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6" baseType="lpstr">
      <vt:lpstr>Arial</vt:lpstr>
      <vt:lpstr>Calibri</vt:lpstr>
      <vt:lpstr>Courier New</vt:lpstr>
      <vt:lpstr>Symbol</vt:lpstr>
      <vt:lpstr>Wingdings</vt:lpstr>
      <vt:lpstr>Office Theme</vt:lpstr>
      <vt:lpstr>Introduction to Stata</vt:lpstr>
      <vt:lpstr>Objectives</vt:lpstr>
      <vt:lpstr>Survey results</vt:lpstr>
      <vt:lpstr>The Stata screen</vt:lpstr>
      <vt:lpstr>The Do file</vt:lpstr>
      <vt:lpstr>Basics of programming in Stata</vt:lpstr>
      <vt:lpstr>Getting your data</vt:lpstr>
      <vt:lpstr>Getting your data</vt:lpstr>
      <vt:lpstr>Working with data</vt:lpstr>
      <vt:lpstr>Working with data</vt:lpstr>
      <vt:lpstr>Working with Data (example output)</vt:lpstr>
      <vt:lpstr>Working with data</vt:lpstr>
      <vt:lpstr>Dictionary of (some) symbols</vt:lpstr>
      <vt:lpstr>Creating/manipulating variables</vt:lpstr>
      <vt:lpstr>Creating/manipulating variables</vt:lpstr>
      <vt:lpstr>Creating/manipulating variables – missing values</vt:lpstr>
      <vt:lpstr>Creating/manipulating variables – missing values</vt:lpstr>
      <vt:lpstr>Creating/manipulating variables</vt:lpstr>
      <vt:lpstr>Creating/manipulating variables – string variables</vt:lpstr>
      <vt:lpstr>Appending and merging data</vt:lpstr>
      <vt:lpstr>Appending data</vt:lpstr>
      <vt:lpstr>Merging data</vt:lpstr>
      <vt:lpstr>Merging data</vt:lpstr>
      <vt:lpstr>Merging data</vt:lpstr>
      <vt:lpstr>Merging data</vt:lpstr>
      <vt:lpstr>Merging data</vt:lpstr>
      <vt:lpstr>Collapsing data</vt:lpstr>
      <vt:lpstr>Collapsing data</vt:lpstr>
      <vt:lpstr>Ask and you shall receive</vt:lpstr>
      <vt:lpstr>Questions?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SAS;</dc:title>
  <dc:creator>opt1m1st1c1</dc:creator>
  <cp:lastModifiedBy>Kruse, Anne A</cp:lastModifiedBy>
  <cp:revision>225</cp:revision>
  <dcterms:created xsi:type="dcterms:W3CDTF">2010-12-03T16:19:21Z</dcterms:created>
  <dcterms:modified xsi:type="dcterms:W3CDTF">2017-02-02T01:04:54Z</dcterms:modified>
</cp:coreProperties>
</file>