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347" r:id="rId4"/>
    <p:sldId id="258" r:id="rId5"/>
    <p:sldId id="270" r:id="rId6"/>
    <p:sldId id="319" r:id="rId7"/>
    <p:sldId id="320" r:id="rId8"/>
    <p:sldId id="321" r:id="rId9"/>
    <p:sldId id="322" r:id="rId10"/>
    <p:sldId id="323" r:id="rId11"/>
    <p:sldId id="324" r:id="rId12"/>
    <p:sldId id="325" r:id="rId13"/>
    <p:sldId id="330" r:id="rId14"/>
    <p:sldId id="327" r:id="rId15"/>
    <p:sldId id="329" r:id="rId16"/>
    <p:sldId id="331" r:id="rId17"/>
    <p:sldId id="332" r:id="rId18"/>
    <p:sldId id="341" r:id="rId19"/>
    <p:sldId id="333" r:id="rId20"/>
    <p:sldId id="334" r:id="rId21"/>
    <p:sldId id="335" r:id="rId22"/>
    <p:sldId id="336" r:id="rId23"/>
    <p:sldId id="337" r:id="rId24"/>
    <p:sldId id="338" r:id="rId25"/>
    <p:sldId id="342" r:id="rId26"/>
    <p:sldId id="343" r:id="rId27"/>
    <p:sldId id="340" r:id="rId28"/>
    <p:sldId id="344" r:id="rId29"/>
    <p:sldId id="346" r:id="rId30"/>
    <p:sldId id="34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>
        <p:scale>
          <a:sx n="70" d="100"/>
          <a:sy n="70" d="100"/>
        </p:scale>
        <p:origin x="44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23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Stata</c:v>
                </c:pt>
                <c:pt idx="1">
                  <c:v>SAS</c:v>
                </c:pt>
                <c:pt idx="2">
                  <c:v>R</c:v>
                </c:pt>
                <c:pt idx="3">
                  <c:v>No previous coding experience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0127560"/>
        <c:axId val="196748400"/>
      </c:barChart>
      <c:catAx>
        <c:axId val="2401275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Software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748400"/>
        <c:crosses val="autoZero"/>
        <c:auto val="1"/>
        <c:lblAlgn val="ctr"/>
        <c:lblOffset val="100"/>
        <c:noMultiLvlLbl val="0"/>
      </c:catAx>
      <c:valAx>
        <c:axId val="196748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Number of Students w/ familiarity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0127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414A51-E738-43AB-ABBA-715841F5FBCF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DEF2FD-AE9E-4BE1-A0DC-7586945BA2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54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EF2FD-AE9E-4BE1-A0DC-7586945BA2C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37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A5B77-1924-4828-B094-C8CD5876F9C0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DD27-D363-4713-A1B1-0207DB90A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A5B77-1924-4828-B094-C8CD5876F9C0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DD27-D363-4713-A1B1-0207DB90A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A5B77-1924-4828-B094-C8CD5876F9C0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DD27-D363-4713-A1B1-0207DB90A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A5B77-1924-4828-B094-C8CD5876F9C0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DD27-D363-4713-A1B1-0207DB90A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A5B77-1924-4828-B094-C8CD5876F9C0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DD27-D363-4713-A1B1-0207DB90A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A5B77-1924-4828-B094-C8CD5876F9C0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DD27-D363-4713-A1B1-0207DB90A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A5B77-1924-4828-B094-C8CD5876F9C0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DD27-D363-4713-A1B1-0207DB90A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A5B77-1924-4828-B094-C8CD5876F9C0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DD27-D363-4713-A1B1-0207DB90A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A5B77-1924-4828-B094-C8CD5876F9C0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DD27-D363-4713-A1B1-0207DB90A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A5B77-1924-4828-B094-C8CD5876F9C0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DD27-D363-4713-A1B1-0207DB90A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A5B77-1924-4828-B094-C8CD5876F9C0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DD27-D363-4713-A1B1-0207DB90A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A5B77-1924-4828-B094-C8CD5876F9C0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8DD27-D363-4713-A1B1-0207DB90A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Stata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Spring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</a:t>
            </a: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Keep looking at your data, but by commands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000" dirty="0">
                <a:solidFill>
                  <a:srgbClr val="3B5978"/>
                </a:solidFill>
              </a:rPr>
              <a:t>describe (or </a:t>
            </a:r>
            <a:r>
              <a:rPr lang="en-US" sz="2000" dirty="0" err="1">
                <a:solidFill>
                  <a:srgbClr val="3B5978"/>
                </a:solidFill>
              </a:rPr>
              <a:t>desc</a:t>
            </a:r>
            <a:r>
              <a:rPr lang="en-US" sz="2000" dirty="0">
                <a:solidFill>
                  <a:srgbClr val="3B5978"/>
                </a:solidFill>
              </a:rPr>
              <a:t>) </a:t>
            </a:r>
            <a:r>
              <a:rPr lang="en-US" sz="2000" dirty="0" smtClean="0">
                <a:solidFill>
                  <a:srgbClr val="3B5978"/>
                </a:solidFill>
              </a:rPr>
              <a:t>- </a:t>
            </a:r>
            <a:r>
              <a:rPr lang="en-US" sz="2000" dirty="0">
                <a:solidFill>
                  <a:srgbClr val="3B5978"/>
                </a:solidFill>
              </a:rPr>
              <a:t>to list variables, give N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000" dirty="0">
                <a:solidFill>
                  <a:srgbClr val="3B5978"/>
                </a:solidFill>
              </a:rPr>
              <a:t>codebook - overall summary of variables </a:t>
            </a:r>
            <a:endParaRPr lang="en-US" sz="2000" dirty="0" smtClean="0">
              <a:solidFill>
                <a:srgbClr val="3B5978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1600" dirty="0" smtClean="0">
                <a:solidFill>
                  <a:srgbClr val="3B5978"/>
                </a:solidFill>
              </a:rPr>
              <a:t>For specific variables: codebook </a:t>
            </a:r>
            <a:r>
              <a:rPr lang="en-US" sz="1600" dirty="0" err="1" smtClean="0">
                <a:solidFill>
                  <a:srgbClr val="3B5978"/>
                </a:solidFill>
              </a:rPr>
              <a:t>variablename</a:t>
            </a:r>
            <a:r>
              <a:rPr lang="en-US" sz="1600" dirty="0" smtClean="0">
                <a:solidFill>
                  <a:srgbClr val="3B5978"/>
                </a:solidFill>
              </a:rPr>
              <a:t> 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3B5978"/>
                </a:solidFill>
              </a:rPr>
              <a:t>summarize </a:t>
            </a:r>
            <a:r>
              <a:rPr lang="en-US" dirty="0">
                <a:solidFill>
                  <a:srgbClr val="3B5978"/>
                </a:solidFill>
              </a:rPr>
              <a:t>(or sum) - summary statistics </a:t>
            </a:r>
            <a:endParaRPr lang="en-US" dirty="0" smtClean="0">
              <a:solidFill>
                <a:srgbClr val="3B5978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1600" dirty="0" smtClean="0">
                <a:solidFill>
                  <a:srgbClr val="3B5978"/>
                </a:solidFill>
              </a:rPr>
              <a:t>Use option “detail” to get more summary statistics</a:t>
            </a:r>
          </a:p>
          <a:p>
            <a:pPr marL="914400" lvl="2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1600" dirty="0" smtClean="0">
                <a:solidFill>
                  <a:srgbClr val="3B5978"/>
                </a:solidFill>
              </a:rPr>
              <a:t>sum </a:t>
            </a:r>
            <a:r>
              <a:rPr lang="en-US" sz="1600" dirty="0" err="1" smtClean="0">
                <a:solidFill>
                  <a:srgbClr val="3B5978"/>
                </a:solidFill>
              </a:rPr>
              <a:t>variablename</a:t>
            </a:r>
            <a:r>
              <a:rPr lang="en-US" sz="1600" dirty="0" smtClean="0">
                <a:solidFill>
                  <a:srgbClr val="3B5978"/>
                </a:solidFill>
              </a:rPr>
              <a:t>, detail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3B5978"/>
                </a:solidFill>
              </a:rPr>
              <a:t>tabulate (</a:t>
            </a:r>
            <a:r>
              <a:rPr lang="en-US" dirty="0">
                <a:solidFill>
                  <a:srgbClr val="3B5978"/>
                </a:solidFill>
              </a:rPr>
              <a:t>or tab) </a:t>
            </a:r>
            <a:endParaRPr lang="en-US" dirty="0" smtClean="0">
              <a:solidFill>
                <a:srgbClr val="3B5978"/>
              </a:solidFill>
            </a:endParaRPr>
          </a:p>
          <a:p>
            <a:pPr marL="457200" lvl="1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1800" dirty="0" smtClean="0">
                <a:solidFill>
                  <a:srgbClr val="3B5978"/>
                </a:solidFill>
              </a:rPr>
              <a:t>	</a:t>
            </a:r>
            <a:r>
              <a:rPr lang="en-US" sz="1600" dirty="0" smtClean="0">
                <a:solidFill>
                  <a:srgbClr val="3B5978"/>
                </a:solidFill>
              </a:rPr>
              <a:t>tab variablename1 </a:t>
            </a:r>
            <a:endParaRPr lang="en-US" sz="1600" dirty="0">
              <a:solidFill>
                <a:srgbClr val="3B5978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3B5978"/>
                </a:solidFill>
              </a:rPr>
              <a:t>cross tabulations</a:t>
            </a:r>
            <a:endParaRPr lang="en-US" dirty="0">
              <a:solidFill>
                <a:srgbClr val="3B5978"/>
              </a:solidFill>
            </a:endParaRPr>
          </a:p>
          <a:p>
            <a:pPr marL="457200" lvl="1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1600" dirty="0">
                <a:solidFill>
                  <a:srgbClr val="3B5978"/>
                </a:solidFill>
              </a:rPr>
              <a:t>	tab </a:t>
            </a:r>
            <a:r>
              <a:rPr lang="en-US" sz="1600" dirty="0" smtClean="0">
                <a:solidFill>
                  <a:srgbClr val="3B5978"/>
                </a:solidFill>
              </a:rPr>
              <a:t>variablename1 variablename2</a:t>
            </a:r>
            <a:r>
              <a:rPr lang="en-US" sz="1800" dirty="0" smtClean="0">
                <a:solidFill>
                  <a:srgbClr val="3B5978"/>
                </a:solidFill>
              </a:rPr>
              <a:t> 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1800" dirty="0" smtClean="0">
                <a:solidFill>
                  <a:srgbClr val="3B5978"/>
                </a:solidFill>
              </a:rPr>
              <a:t>tabulate multiple variables (individually, rather that cross)</a:t>
            </a:r>
          </a:p>
          <a:p>
            <a:pPr marL="457200" lvl="1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1800" dirty="0" smtClean="0">
                <a:solidFill>
                  <a:srgbClr val="3B5978"/>
                </a:solidFill>
              </a:rPr>
              <a:t>	</a:t>
            </a:r>
            <a:r>
              <a:rPr lang="en-US" sz="1600" dirty="0" smtClean="0">
                <a:solidFill>
                  <a:srgbClr val="3B5978"/>
                </a:solidFill>
              </a:rPr>
              <a:t>tab1 </a:t>
            </a:r>
            <a:r>
              <a:rPr lang="en-US" sz="1600" dirty="0">
                <a:solidFill>
                  <a:srgbClr val="3B5978"/>
                </a:solidFill>
              </a:rPr>
              <a:t>variablename1 variablename2 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endParaRPr lang="en-US" sz="1800" dirty="0">
              <a:solidFill>
                <a:srgbClr val="3B597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51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Working with </a:t>
            </a:r>
            <a:r>
              <a:rPr lang="en-US" dirty="0" smtClean="0"/>
              <a:t>Data (example output)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. describe yot_0_to_3</a:t>
            </a:r>
          </a:p>
          <a:p>
            <a:pPr marL="0" indent="0">
              <a:buNone/>
            </a:pP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storage   display    value</a:t>
            </a:r>
          </a:p>
          <a:p>
            <a:pPr marL="0" indent="0">
              <a:buNone/>
            </a:pP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variable name   type    format     label      variable label</a:t>
            </a:r>
          </a:p>
          <a:p>
            <a:pPr marL="0" indent="0">
              <a:buNone/>
            </a:pP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------------------------------------------------------------------------------------------------------</a:t>
            </a:r>
          </a:p>
          <a:p>
            <a:pPr marL="0" indent="0">
              <a:buNone/>
            </a:pP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yot_0_to_3      byte    %8.0g                 </a:t>
            </a:r>
          </a:p>
          <a:p>
            <a:pPr marL="0" indent="0">
              <a:buNone/>
            </a:pPr>
            <a:endParaRPr lang="en-US" sz="9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codebook yot_0_to_3</a:t>
            </a:r>
          </a:p>
          <a:p>
            <a:pPr marL="0" indent="0">
              <a:buNone/>
            </a:pP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------------------------------------------------------------------------------------------------------</a:t>
            </a:r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yot_0_to_3                                                                                 (unlabeled)</a:t>
            </a:r>
          </a:p>
          <a:p>
            <a:pPr marL="0" indent="0">
              <a:buNone/>
            </a:pP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------------------------------------------------------------------------------------------------------</a:t>
            </a:r>
          </a:p>
          <a:p>
            <a:pPr marL="0" indent="0">
              <a:buNone/>
            </a:pP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type:  numeric (byte)</a:t>
            </a:r>
          </a:p>
          <a:p>
            <a:pPr marL="0" indent="0">
              <a:buNone/>
            </a:pP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range:  [0,1]                        units:  1</a:t>
            </a:r>
          </a:p>
          <a:p>
            <a:pPr marL="0" indent="0">
              <a:buNone/>
            </a:pP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unique values:  2                        missing .:  0/36</a:t>
            </a:r>
          </a:p>
          <a:p>
            <a:pPr marL="0" indent="0">
              <a:buNone/>
            </a:pP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tabulation:  Freq.  Value</a:t>
            </a:r>
          </a:p>
          <a:p>
            <a:pPr marL="0" indent="0">
              <a:buNone/>
            </a:pP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28  0</a:t>
            </a:r>
          </a:p>
          <a:p>
            <a:pPr marL="0" indent="0">
              <a:buNone/>
            </a:pP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8  1</a:t>
            </a:r>
          </a:p>
          <a:p>
            <a:pPr marL="0" indent="0">
              <a:buNone/>
            </a:pP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sum yot_0_to_3</a:t>
            </a:r>
          </a:p>
          <a:p>
            <a:pPr marL="0" indent="0">
              <a:buNone/>
            </a:pP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Variable |      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Obs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Mean    Std. Dev.       Min        Max</a:t>
            </a:r>
          </a:p>
          <a:p>
            <a:pPr marL="0" indent="0">
              <a:buNone/>
            </a:pP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-------------+--------------------------------------------------------</a:t>
            </a:r>
          </a:p>
          <a:p>
            <a:pPr marL="0" indent="0">
              <a:buNone/>
            </a:pP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yot_0_to_3 |        36    .2222222     .421637          0          1</a:t>
            </a:r>
          </a:p>
          <a:p>
            <a:pPr marL="0" indent="0">
              <a:buNone/>
            </a:pPr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. tab yot_0_to_3</a:t>
            </a:r>
          </a:p>
          <a:p>
            <a:pPr marL="0" indent="0">
              <a:buNone/>
            </a:pP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yot_0_to_3 |      Freq.     Percent        Cum.</a:t>
            </a:r>
          </a:p>
          <a:p>
            <a:pPr marL="0" indent="0">
              <a:buNone/>
            </a:pP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------------+-----------------------------------</a:t>
            </a:r>
          </a:p>
          <a:p>
            <a:pPr marL="0" indent="0">
              <a:buNone/>
            </a:pP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0 |         28       77.78       77.78</a:t>
            </a:r>
          </a:p>
          <a:p>
            <a:pPr marL="0" indent="0">
              <a:buNone/>
            </a:pP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1 |          8       22.22      100.00</a:t>
            </a:r>
          </a:p>
          <a:p>
            <a:pPr marL="0" indent="0">
              <a:buNone/>
            </a:pP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------------+-----------------------------------</a:t>
            </a:r>
          </a:p>
          <a:p>
            <a:pPr marL="0" indent="0">
              <a:buNone/>
            </a:pP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Total |         36      100.00</a:t>
            </a:r>
          </a:p>
          <a:p>
            <a:pPr marL="0" indent="0">
              <a:buNone/>
            </a:pP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36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</a:t>
            </a: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Stata can also generate some simple tables</a:t>
            </a: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For example: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Looking at the N and mean of two variables by a third variable:</a:t>
            </a:r>
          </a:p>
          <a:p>
            <a:pPr marL="0" indent="0">
              <a:buNone/>
            </a:pPr>
            <a:endParaRPr lang="en-US" sz="12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. table yot_0_to_3, c(n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math_major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mean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math_major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n mathcoursetaught_08 mean mathcoursetaught_08)</a:t>
            </a:r>
          </a:p>
          <a:p>
            <a:pPr marL="0" indent="0">
              <a:buNone/>
            </a:pP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yot_0_to_ |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3         |    N(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math_m~r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)  mean(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math_m~r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)     N(mathc~08)  mean(mathc~08)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----------+---------------------------------------------------------------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0 |             28         .285714              12         .833333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1 |              8             .25               3         1.33333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Can also gen standard deviation, standard error, median, min, max,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46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Dictionary of (some) symbols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Writing code in Stata is nothing but writing logical statements and utilizing pre-existing commands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yntax meaning: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=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Equals		!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 Does not		if  If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&gt;  Greater than	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&lt;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 Less than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&amp;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 And		|  Or</a:t>
            </a:r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To reference a value, you use combinations of these: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==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Does equal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!=  Does not equal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&gt;=  Greater than or equal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&lt;=  Less than or equal</a:t>
            </a: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Parentheses work as they do in math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i.e., (P &amp; Q) | R is different than P &amp; Q | R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97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Creating/manipulating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Often you will want to create a variable, or change the coding of a variable that already exists</a:t>
            </a: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Creating a variable is simple: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Generate (or gen) a variable simply by setting a value, or conditional value:</a:t>
            </a:r>
          </a:p>
          <a:p>
            <a:pPr indent="0"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gen sample = 1</a:t>
            </a:r>
          </a:p>
          <a:p>
            <a:pPr indent="0">
              <a:buNone/>
            </a:pP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	generate sample equals 1 </a:t>
            </a:r>
          </a:p>
          <a:p>
            <a:pPr indent="0"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	(creates a variable called ‘sample’, which equals one for every 	observation in the data)</a:t>
            </a:r>
          </a:p>
          <a:p>
            <a:pPr indent="0"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gen sample = 1 if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math_major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==1</a:t>
            </a:r>
          </a:p>
          <a:p>
            <a:pPr indent="0">
              <a:buNone/>
            </a:pP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	generate sample equals 1 if the variable </a:t>
            </a:r>
            <a:r>
              <a:rPr lang="en-US" sz="2000" i="1" dirty="0">
                <a:solidFill>
                  <a:schemeClr val="accent1">
                    <a:lumMod val="50000"/>
                  </a:schemeClr>
                </a:solidFill>
              </a:rPr>
              <a:t>yot_0_to_3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does equal 1 </a:t>
            </a:r>
          </a:p>
          <a:p>
            <a:pPr indent="0"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	(creates a variable called ‘sample’, which equals one for every 	observation in the data in which ‘</a:t>
            </a:r>
            <a:r>
              <a:rPr lang="en-US" sz="2000" i="1" dirty="0">
                <a:solidFill>
                  <a:schemeClr val="accent1">
                    <a:lumMod val="50000"/>
                  </a:schemeClr>
                </a:solidFill>
              </a:rPr>
              <a:t>yot_0_to_3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’ also equals 1)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15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Creating/manipulating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Can only generate a variable if that variable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doesn’t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already exist</a:t>
            </a: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Once a variable is generated, you can only alter it by replacing values</a:t>
            </a: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For example:</a:t>
            </a:r>
          </a:p>
          <a:p>
            <a:pPr indent="0">
              <a:buNone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gen sample = 1 if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math_major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==1</a:t>
            </a:r>
          </a:p>
          <a:p>
            <a:pPr indent="0">
              <a:buNone/>
            </a:pPr>
            <a:r>
              <a:rPr lang="en-US" sz="2000" i="1" dirty="0">
                <a:solidFill>
                  <a:schemeClr val="accent1">
                    <a:lumMod val="50000"/>
                  </a:schemeClr>
                </a:solidFill>
              </a:rPr>
              <a:t>	generate sample equals 1 </a:t>
            </a:r>
          </a:p>
          <a:p>
            <a:pPr indent="0"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replace sample =0 if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years_of_teaching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&lt;=10</a:t>
            </a:r>
          </a:p>
          <a:p>
            <a:pPr indent="0">
              <a:buNone/>
            </a:pPr>
            <a:r>
              <a:rPr lang="en-US" sz="2000" i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replace sample </a:t>
            </a:r>
            <a:r>
              <a:rPr lang="en-US" sz="2000" i="1" dirty="0">
                <a:solidFill>
                  <a:schemeClr val="accent1">
                    <a:lumMod val="50000"/>
                  </a:schemeClr>
                </a:solidFill>
              </a:rPr>
              <a:t>equals 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0 if age is less than or equal to 10</a:t>
            </a:r>
            <a:endParaRPr lang="en-US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indent="0"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	(now, sample is coded 1 for all new teachers who have 11+ years of 	teaching experience)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92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Creating/manipulating </a:t>
            </a:r>
            <a:r>
              <a:rPr lang="en-US" dirty="0" smtClean="0"/>
              <a:t>variables – missing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Stata treats missing values as really large numbers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Referencing really large numbers will also reference missing values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gen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outofrange_n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 if mathcoursetaught_08&gt;3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replace </a:t>
            </a: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outofrange_n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 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mathcoursetaught_08&lt;=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tab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outofrange_n</a:t>
            </a:r>
            <a:endParaRPr lang="en-US" sz="1200" dirty="0">
              <a:solidFill>
                <a:schemeClr val="accent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outofrange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 |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n |      Freq.     Percent        Cum.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------------+-----------------------------------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0 |         14       38.89       38.89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1 |         22       61.11      100.00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------------+-----------------------------------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Total |         36      100.00</a:t>
            </a:r>
          </a:p>
          <a:p>
            <a:pPr marL="0" indent="0">
              <a:buNone/>
            </a:pPr>
            <a:endParaRPr lang="en-US" sz="1200" dirty="0" smtClean="0">
              <a:solidFill>
                <a:schemeClr val="accent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But, mathcoursetaught_08 only has values for 15 people: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 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mathcoursetaught_08</a:t>
            </a:r>
            <a:endParaRPr lang="en-US" sz="1200" dirty="0" smtClean="0">
              <a:solidFill>
                <a:schemeClr val="accent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mathcourset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aught_08 |      Freq.     Percent        Cum.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------------+-----------------------------------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0 |         11       73.33       73.33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1 |          1        6.67       80.00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2 |          1        6.67       86.67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3 |          1        6.67       93.33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8 |          1        6.67      100.00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------------+-----------------------------------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Total |         15      100.00</a:t>
            </a:r>
          </a:p>
          <a:p>
            <a:pPr marL="0" indent="0">
              <a:buNone/>
            </a:pPr>
            <a:endParaRPr lang="en-US" sz="1200" dirty="0" smtClean="0">
              <a:solidFill>
                <a:schemeClr val="accent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42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Creating/manipulating variables – missing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You can see the coding problem by taking a cross tabulation, and asking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tata to show you the missing values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 mathcoursetaught_08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outofrange_n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</a:p>
          <a:p>
            <a:pPr marL="0" indent="0">
              <a:buNone/>
            </a:pPr>
            <a:endParaRPr lang="en-US" sz="1200" dirty="0">
              <a:solidFill>
                <a:schemeClr val="accent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mathcourse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  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outofrange_n</a:t>
            </a:r>
            <a:endParaRPr lang="en-US" sz="1200" dirty="0">
              <a:solidFill>
                <a:schemeClr val="accent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taught_08 |         0          1 |     Total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-----------+----------------------+----------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0 |        11          0 |        11 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1 |         1          0 |         1 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2 |         1          0 |         1 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3 |         1          0 |         1 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8 |         0          1 |         1 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. |         0         21 |        21 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-----------+----------------------+----------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Total |        14         22 |        36 </a:t>
            </a:r>
          </a:p>
          <a:p>
            <a:pPr marL="0" indent="0">
              <a:buNone/>
            </a:pPr>
            <a:endParaRPr lang="en-US" sz="1200" dirty="0" smtClean="0">
              <a:solidFill>
                <a:schemeClr val="accent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Courier New" panose="02070309020205020404" pitchFamily="49" charset="0"/>
              </a:rPr>
              <a:t>To fix this, replace values for missing, or avoid this problem altogether by taking missing into account from the beginning: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gen </a:t>
            </a:r>
            <a:r>
              <a:rPr lang="en-US" sz="14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outofrange_n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 if mathcoursetaught_08&gt;3 &amp; mathcoursetaught_08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!=.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replace </a:t>
            </a:r>
            <a:r>
              <a:rPr lang="en-US" sz="14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outofrange_n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 if mathcoursetaught_08&lt;=3 </a:t>
            </a:r>
            <a:endParaRPr lang="en-US" sz="1400" dirty="0" smtClean="0">
              <a:solidFill>
                <a:schemeClr val="accent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11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Creating/manipulating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The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egen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command will handle many other more complicated variable creations</a:t>
            </a:r>
          </a:p>
          <a:p>
            <a:pPr marL="0" indent="0">
              <a:buNone/>
            </a:pPr>
            <a:endParaRPr lang="en-US" sz="1600" dirty="0" smtClean="0">
              <a:solidFill>
                <a:schemeClr val="accent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err="1" smtClean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egen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mean_yot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=mean(</a:t>
            </a:r>
            <a:r>
              <a:rPr lang="en-US" sz="16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years_of_teaching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dirty="0" smtClean="0"/>
              <a:t>	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generates a variable ‘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</a:rPr>
              <a:t>mean_yot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’, which is the mean 	value of 	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</a:rPr>
              <a:t>years_of_teaching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across all observations (same value for each 	respondent)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sort </a:t>
            </a:r>
            <a:r>
              <a:rPr lang="en-US" sz="1600" dirty="0" err="1" smtClean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district_id</a:t>
            </a:r>
            <a:endParaRPr lang="en-US" sz="1600" dirty="0" smtClean="0">
              <a:solidFill>
                <a:schemeClr val="accent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by </a:t>
            </a:r>
            <a:r>
              <a:rPr lang="en-US" sz="1600" dirty="0" err="1" smtClean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district_id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600" dirty="0" err="1" smtClean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egen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mean_yot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=mean(</a:t>
            </a:r>
            <a:r>
              <a:rPr lang="en-US" sz="16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years_of_teaching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i="1" dirty="0">
                <a:solidFill>
                  <a:schemeClr val="accent1">
                    <a:lumMod val="50000"/>
                  </a:schemeClr>
                </a:solidFill>
              </a:rPr>
              <a:t>generates a variable ‘</a:t>
            </a:r>
            <a:r>
              <a:rPr lang="en-US" sz="2000" i="1" dirty="0" err="1">
                <a:solidFill>
                  <a:schemeClr val="accent1">
                    <a:lumMod val="50000"/>
                  </a:schemeClr>
                </a:solidFill>
              </a:rPr>
              <a:t>mean_yot</a:t>
            </a:r>
            <a:r>
              <a:rPr lang="en-US" sz="2000" i="1" dirty="0">
                <a:solidFill>
                  <a:schemeClr val="accent1">
                    <a:lumMod val="50000"/>
                  </a:schemeClr>
                </a:solidFill>
              </a:rPr>
              <a:t>’, which is the mean 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value </a:t>
            </a:r>
            <a:r>
              <a:rPr lang="en-US" sz="2000" i="1" dirty="0">
                <a:solidFill>
                  <a:schemeClr val="accent1">
                    <a:lumMod val="50000"/>
                  </a:schemeClr>
                </a:solidFill>
              </a:rPr>
              <a:t>of 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</a:rPr>
              <a:t>years_of_teaching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i="1" dirty="0">
                <a:solidFill>
                  <a:schemeClr val="accent1">
                    <a:lumMod val="50000"/>
                  </a:schemeClr>
                </a:solidFill>
              </a:rPr>
              <a:t>across 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respondents in each district (</a:t>
            </a:r>
            <a:r>
              <a:rPr lang="en-US" sz="2000" i="1" dirty="0">
                <a:solidFill>
                  <a:schemeClr val="accent1">
                    <a:lumMod val="50000"/>
                  </a:schemeClr>
                </a:solidFill>
              </a:rPr>
              <a:t>same 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value </a:t>
            </a:r>
            <a:r>
              <a:rPr lang="en-US" sz="2000" i="1" dirty="0">
                <a:solidFill>
                  <a:schemeClr val="accent1">
                    <a:lumMod val="50000"/>
                  </a:schemeClr>
                </a:solidFill>
              </a:rPr>
              <a:t>for 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	each respondent within the same district, different across districts)</a:t>
            </a:r>
            <a:endParaRPr lang="en-US" sz="2000" dirty="0"/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Type “help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egen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” for a full list of functions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50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Creating/manipulating </a:t>
            </a:r>
            <a:r>
              <a:rPr lang="en-US" dirty="0" smtClean="0"/>
              <a:t>variables – </a:t>
            </a:r>
            <a:r>
              <a:rPr lang="en-US" dirty="0"/>
              <a:t>s</a:t>
            </a:r>
            <a:r>
              <a:rPr lang="en-US" dirty="0" smtClean="0"/>
              <a:t>tring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To create or manipulate non-numeric (categorical or “string”) variables, use quotations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Reference missing values by “” (no space between quotes)</a:t>
            </a: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Stata has many functions to manipulate character values (e.g., make them all upper or lower, find and replace, remove blank spaces, count the length)</a:t>
            </a:r>
          </a:p>
          <a:p>
            <a:pPr marL="0" indent="0">
              <a:buNone/>
            </a:pP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2438400"/>
            <a:ext cx="5257801" cy="672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72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endParaRPr lang="en-US" sz="2800" b="1" dirty="0" smtClean="0"/>
          </a:p>
          <a:p>
            <a:pPr>
              <a:spcBef>
                <a:spcPts val="1200"/>
              </a:spcBef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Introduction to the Stata system and Stata language</a:t>
            </a:r>
          </a:p>
          <a:p>
            <a:pPr>
              <a:spcBef>
                <a:spcPts val="1200"/>
              </a:spcBef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Learn to… </a:t>
            </a:r>
          </a:p>
          <a:p>
            <a:pPr lvl="1">
              <a:spcBef>
                <a:spcPts val="1200"/>
              </a:spcBef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view and save data</a:t>
            </a:r>
          </a:p>
          <a:p>
            <a:pPr lvl="1">
              <a:spcBef>
                <a:spcPts val="1200"/>
              </a:spcBef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create and manipulate variables </a:t>
            </a:r>
          </a:p>
          <a:p>
            <a:pPr lvl="1">
              <a:spcBef>
                <a:spcPts val="1200"/>
              </a:spcBef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append and merge data</a:t>
            </a:r>
          </a:p>
          <a:p>
            <a:pPr lvl="1">
              <a:spcBef>
                <a:spcPts val="1200"/>
              </a:spcBef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collapse data</a:t>
            </a:r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Appending and merging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Appending two data sets will stack data sets on top of each other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If dataset A has 20 observations, and dataset B has 15 observations, the appended dataset will have 20+15=35 observations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Typically do this when data sets do not share the same units (e.g., different people, different cities)</a:t>
            </a: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Merging two data sets will bring two sets of data together BY the variables you want</a:t>
            </a:r>
          </a:p>
          <a:p>
            <a:pPr lvl="1"/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If data set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C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has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30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observations, and data set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D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has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25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observations,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and data sets C and D share 18 cities, merging by city will give you data set with 18+(30-18)+(25-18)=37 observations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Typically do this when data sets share the same units (e.g., same people, same cities)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90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You’ll append the data set you have open with another data set on your computer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2500" t="18889" r="5000" b="71111"/>
          <a:stretch/>
        </p:blipFill>
        <p:spPr>
          <a:xfrm>
            <a:off x="626533" y="3124200"/>
            <a:ext cx="8060267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57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To merge data, you need to merge BY the correct variables</a:t>
            </a:r>
          </a:p>
          <a:p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What are the correct variables? 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Merge by whatever makes the row unique in the data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This may be one ID variable (e.g., respondent ID), or it may be an ID variable and a year variable, or an ID, year and month variable…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Note that you may merge data sets with different ‘levels,’ but you can only merge by variables you have in each data set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Be sure that you know your data before your merge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31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There are a variety of ways of merging, depending on the level of each data set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One-to-one merges (1:1) – most common, you link one unique row in data set A to one unique row in data set B</a:t>
            </a:r>
          </a:p>
          <a:p>
            <a:pPr lvl="2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Example – merging a student-level test score data set to a student-level demographics data set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One-to-many merges (1:m, or m:1) – where you link one unique row in data set A to multiple rows in data set B (or vice versa)</a:t>
            </a:r>
          </a:p>
          <a:p>
            <a:pPr lvl="2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Examples – merging a teacher-level demographics data set to a student-level data set; merging state-level data to a city-level data set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Many-to-many merge (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</a:rPr>
              <a:t>m:m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) – there is rarely ever a reason for you to do this. In fact, this is exactly what you are usually trying to avoid!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72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Example of a one-to-one merge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Using our appended data, we can now merge in a test score for each teacher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First, sort the data by the variables you will merge by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Then, merge 1:1 {by variables} using the data set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What happens?</a:t>
            </a:r>
          </a:p>
          <a:p>
            <a:pPr lvl="1"/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52388" lvl="1" indent="0">
              <a:buNone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16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This error is telling you that there is at least one instance where two rows have the same teacher ID</a:t>
            </a: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Check for duplicates: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Save the data you are working on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Open the new data, and tag duplicates records:</a:t>
            </a:r>
          </a:p>
          <a:p>
            <a:pPr marL="457200" lvl="1" indent="0"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duplicates tag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</a:rPr>
              <a:t>teacherid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, gen(dup)</a:t>
            </a:r>
          </a:p>
          <a:p>
            <a:pPr marL="457200" lvl="1" indent="0">
              <a:buNone/>
            </a:pP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Code creates a variable that flags the duplicate records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I then tabulated the dup, browsed the data, and seeing that the records are, in fact, complete duplicates, I decided to drop one, by: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duplicates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drop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</a:rPr>
              <a:t>teacherid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force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740" y="1828800"/>
            <a:ext cx="58864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51970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Merging with the cleaned up data will now work:</a:t>
            </a:r>
          </a:p>
          <a:p>
            <a:pPr marL="0" indent="0"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merge 1:1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teacherid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using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course_test_scores_nodup.dta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Result                           # of obs.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-----------------------------------------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not matched                             3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from master                         1  (_merge==1)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from using                          2  (_merge==2)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matched                                48  (_merge==3)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-----------------------------------------</a:t>
            </a: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Note that three records didn’t merge. It’s good to examine those to confirm that they shouldn’t have merged. In this case, they were different IDs, so the merge was successful.</a:t>
            </a:r>
          </a:p>
        </p:txBody>
      </p:sp>
    </p:spTree>
    <p:extLst>
      <p:ext uri="{BB962C8B-B14F-4D97-AF65-F5344CB8AC3E}">
        <p14:creationId xmlns:p14="http://schemas.microsoft.com/office/powerpoint/2010/main" val="14612331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Collapsing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Data can be transposed, reshaped, or collapsed to create aggregated data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sets</a:t>
            </a:r>
            <a:endParaRPr lang="en-US" sz="2400" dirty="0">
              <a:solidFill>
                <a:schemeClr val="accent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The collapse command is very simple:</a:t>
            </a:r>
          </a:p>
          <a:p>
            <a:pPr marL="0" indent="0" algn="ctr"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collapse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[statistic] [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varlist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], by(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variable_category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)</a:t>
            </a:r>
          </a:p>
          <a:p>
            <a:pPr marL="341313" indent="0"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For example:</a:t>
            </a:r>
          </a:p>
          <a:p>
            <a:endParaRPr lang="en-US" sz="2400" dirty="0" smtClean="0">
              <a:solidFill>
                <a:schemeClr val="accent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You may want to save your collapsed data, or use your collapsed dataset to create a table that you can copy into Excel or some other program</a:t>
            </a: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The problem is that you often want to continue using the data you collapsed (and saving and opening constantly is a pain)</a:t>
            </a:r>
          </a:p>
          <a:p>
            <a:endParaRPr lang="en-US" sz="2000" dirty="0">
              <a:solidFill>
                <a:schemeClr val="accent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691053"/>
            <a:ext cx="621792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952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Collapsing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The solution is to use the ‘preserve’ and ‘restore’ commands</a:t>
            </a: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Guess what they do?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(Of course, running this all of this at once in a do file will just erase the collapsed data, so run it one line at a time)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801395"/>
            <a:ext cx="840105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92829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Ask and you shall receive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emember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that in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Stata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you can always just type “help”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+ the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command and you’ll get a ton of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info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790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results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515840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488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468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Stata screen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3B5978"/>
                </a:solidFill>
              </a:rPr>
              <a:t>General commands (file, edit, etc.) at very top of screen allow you to generate </a:t>
            </a:r>
            <a:r>
              <a:rPr lang="en-US" sz="2400" dirty="0" smtClean="0">
                <a:solidFill>
                  <a:srgbClr val="3B5978"/>
                </a:solidFill>
              </a:rPr>
              <a:t>commands</a:t>
            </a:r>
          </a:p>
          <a:p>
            <a:r>
              <a:rPr lang="en-US" sz="2400" b="1" dirty="0" smtClean="0">
                <a:solidFill>
                  <a:srgbClr val="3B5978"/>
                </a:solidFill>
              </a:rPr>
              <a:t>Variables </a:t>
            </a:r>
            <a:r>
              <a:rPr lang="en-US" sz="2400" dirty="0">
                <a:solidFill>
                  <a:srgbClr val="3B5978"/>
                </a:solidFill>
              </a:rPr>
              <a:t>box </a:t>
            </a:r>
            <a:r>
              <a:rPr lang="en-US" sz="2400" dirty="0" smtClean="0">
                <a:solidFill>
                  <a:srgbClr val="3B5978"/>
                </a:solidFill>
              </a:rPr>
              <a:t>(</a:t>
            </a:r>
            <a:r>
              <a:rPr lang="en-US" sz="2400" dirty="0">
                <a:solidFill>
                  <a:srgbClr val="3B5978"/>
                </a:solidFill>
              </a:rPr>
              <a:t>right side) - lists all variables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400" b="1" dirty="0" smtClean="0">
                <a:solidFill>
                  <a:srgbClr val="3B5978"/>
                </a:solidFill>
              </a:rPr>
              <a:t>Command</a:t>
            </a:r>
            <a:r>
              <a:rPr lang="en-US" sz="2400" dirty="0" smtClean="0">
                <a:solidFill>
                  <a:srgbClr val="3B5978"/>
                </a:solidFill>
              </a:rPr>
              <a:t> </a:t>
            </a:r>
            <a:r>
              <a:rPr lang="en-US" sz="2400" dirty="0">
                <a:solidFill>
                  <a:srgbClr val="3B5978"/>
                </a:solidFill>
              </a:rPr>
              <a:t>box (at bottom) - where you write </a:t>
            </a:r>
            <a:r>
              <a:rPr lang="en-US" sz="2400" dirty="0" smtClean="0">
                <a:solidFill>
                  <a:srgbClr val="3B5978"/>
                </a:solidFill>
              </a:rPr>
              <a:t>commands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400" b="1" dirty="0" smtClean="0">
                <a:solidFill>
                  <a:srgbClr val="3B5978"/>
                </a:solidFill>
              </a:rPr>
              <a:t>Review</a:t>
            </a:r>
            <a:r>
              <a:rPr lang="en-US" sz="2400" dirty="0" smtClean="0">
                <a:solidFill>
                  <a:srgbClr val="3B5978"/>
                </a:solidFill>
              </a:rPr>
              <a:t> </a:t>
            </a:r>
            <a:r>
              <a:rPr lang="en-US" sz="2400" dirty="0">
                <a:solidFill>
                  <a:srgbClr val="3B5978"/>
                </a:solidFill>
              </a:rPr>
              <a:t>box (left side) - accumulates all commands run in </a:t>
            </a:r>
            <a:r>
              <a:rPr lang="en-US" sz="2400" dirty="0" smtClean="0">
                <a:solidFill>
                  <a:srgbClr val="3B5978"/>
                </a:solidFill>
              </a:rPr>
              <a:t>a session</a:t>
            </a:r>
            <a:endParaRPr lang="en-US" sz="2400" dirty="0">
              <a:solidFill>
                <a:srgbClr val="3B5978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400" b="1" dirty="0">
                <a:solidFill>
                  <a:srgbClr val="3B5978"/>
                </a:solidFill>
              </a:rPr>
              <a:t>Results</a:t>
            </a:r>
            <a:r>
              <a:rPr lang="en-US" sz="2400" dirty="0">
                <a:solidFill>
                  <a:srgbClr val="3B5978"/>
                </a:solidFill>
              </a:rPr>
              <a:t> box (center) show all results as produced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650" y="3057524"/>
            <a:ext cx="4610100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2000" y="1524000"/>
            <a:ext cx="7391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Where you will write and save all of your code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Set up the Do file so that the entire program can be run all at once (i.e., batch mode)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To open a Do file, go to File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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Do OR click here: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Within a Do file, you can start a new program or open an existing program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Do file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657600" y="3550442"/>
            <a:ext cx="533400" cy="376238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Basics of </a:t>
            </a:r>
            <a:r>
              <a:rPr lang="en-US" dirty="0" smtClean="0"/>
              <a:t>programming </a:t>
            </a:r>
            <a:r>
              <a:rPr lang="en-US" dirty="0"/>
              <a:t>in </a:t>
            </a:r>
            <a:r>
              <a:rPr lang="en-US" dirty="0" smtClean="0"/>
              <a:t>Stata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Syntax matters</a:t>
            </a:r>
          </a:p>
          <a:p>
            <a:pPr lvl="1"/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ny code that isn’t exactly right won’t work (at least not the way you want)</a:t>
            </a: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Capitalization matters </a:t>
            </a:r>
          </a:p>
          <a:p>
            <a:pPr lvl="1"/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For commands – Stata wants you to uses lower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case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For variables – City, city, and CITY can all be different variables</a:t>
            </a:r>
          </a:p>
          <a:p>
            <a:pPr lvl="2"/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It’s best to stick with a consistent naming method  for your variables (e.g., use lowercase for everything)</a:t>
            </a: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Stata defaults each command to one line, unless you tell it otherwise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Tell it otherwise by adding /// to the end of a line (led by a space “</a:t>
            </a:r>
            <a:r>
              <a:rPr lang="en-US" sz="2000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///”)</a:t>
            </a: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Annotate your program by adding commented-out text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To comment out a line, start it with *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To comment out multiple lines, start with /* and end with */</a:t>
            </a:r>
          </a:p>
        </p:txBody>
      </p:sp>
    </p:spTree>
    <p:extLst>
      <p:ext uri="{BB962C8B-B14F-4D97-AF65-F5344CB8AC3E}">
        <p14:creationId xmlns:p14="http://schemas.microsoft.com/office/powerpoint/2010/main" val="214530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your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You can open your data a number of ways: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In the main Stata screen: File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sym typeface="Symbol"/>
              </a:rPr>
              <a:t>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Open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Use the folder:</a:t>
            </a:r>
          </a:p>
          <a:p>
            <a:pPr lvl="1"/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Drag the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</a:rPr>
              <a:t>dta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file into the program</a:t>
            </a:r>
          </a:p>
          <a:p>
            <a:pPr lvl="1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USE CODE</a:t>
            </a:r>
          </a:p>
          <a:p>
            <a:pPr lvl="2"/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Basically, always use code – though sometimes there can be good reason to use another method (e.g., to determine the location on your computer)</a:t>
            </a:r>
          </a:p>
          <a:p>
            <a:pPr lvl="1"/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819400"/>
            <a:ext cx="4429126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685800" y="3119437"/>
            <a:ext cx="533400" cy="376238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31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your </a:t>
            </a: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66800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 smtClean="0">
                <a:solidFill>
                  <a:schemeClr val="accent1">
                    <a:lumMod val="75000"/>
                  </a:schemeClr>
                </a:solidFill>
              </a:rPr>
              <a:t>The first code of every program</a:t>
            </a:r>
          </a:p>
          <a:p>
            <a:r>
              <a:rPr lang="en-US" sz="9600" dirty="0" smtClean="0">
                <a:solidFill>
                  <a:schemeClr val="accent1">
                    <a:lumMod val="75000"/>
                  </a:schemeClr>
                </a:solidFill>
              </a:rPr>
              <a:t>Multiple ways of pulling in your data:</a:t>
            </a:r>
          </a:p>
          <a:p>
            <a:endParaRPr lang="en-US" sz="96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96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96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96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96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96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96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9600" dirty="0" smtClean="0">
                <a:solidFill>
                  <a:schemeClr val="accent1">
                    <a:lumMod val="75000"/>
                  </a:schemeClr>
                </a:solidFill>
              </a:rPr>
              <a:t>“clear” removes any data you are working with in Stata</a:t>
            </a:r>
          </a:p>
          <a:p>
            <a:r>
              <a:rPr lang="en-US" sz="9600" dirty="0" smtClean="0">
                <a:solidFill>
                  <a:schemeClr val="accent1">
                    <a:lumMod val="75000"/>
                  </a:schemeClr>
                </a:solidFill>
              </a:rPr>
              <a:t>“cd” (</a:t>
            </a:r>
            <a:r>
              <a:rPr lang="en-US" sz="9600" i="1" dirty="0" smtClean="0">
                <a:solidFill>
                  <a:schemeClr val="accent1">
                    <a:lumMod val="75000"/>
                  </a:schemeClr>
                </a:solidFill>
              </a:rPr>
              <a:t>change directory</a:t>
            </a:r>
            <a:r>
              <a:rPr lang="en-US" sz="9600" dirty="0" smtClean="0">
                <a:solidFill>
                  <a:schemeClr val="accent1">
                    <a:lumMod val="75000"/>
                  </a:schemeClr>
                </a:solidFill>
              </a:rPr>
              <a:t>) tells </a:t>
            </a:r>
            <a:r>
              <a:rPr lang="en-US" sz="9600" dirty="0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en-US" sz="9600" dirty="0" smtClean="0">
                <a:solidFill>
                  <a:schemeClr val="accent1">
                    <a:lumMod val="75000"/>
                  </a:schemeClr>
                </a:solidFill>
              </a:rPr>
              <a:t>tata the default place to look for and save data sets</a:t>
            </a:r>
            <a:r>
              <a:rPr lang="en-US" sz="7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74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n-US" sz="74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i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99" y="2362200"/>
            <a:ext cx="5153025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465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Step 1: Start a Do file, upload your data, and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</a:rPr>
              <a:t>look at your data</a:t>
            </a:r>
            <a:endParaRPr lang="en-US" sz="24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Two main ways to browse your data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Click here:</a:t>
            </a:r>
          </a:p>
          <a:p>
            <a:pPr lvl="1"/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Use the command “browse”</a:t>
            </a:r>
          </a:p>
          <a:p>
            <a:pPr lvl="2"/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The browse command lets you pick which variables you want to see, in which order For example:</a:t>
            </a:r>
          </a:p>
          <a:p>
            <a:pPr lvl="2"/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endParaRPr lang="en-US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endParaRPr lang="en-US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endParaRPr lang="en-US" sz="16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" y="2819400"/>
            <a:ext cx="4429126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3114675" y="3128962"/>
            <a:ext cx="533400" cy="376238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648200"/>
            <a:ext cx="65341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265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2952</TotalTime>
  <Words>1997</Words>
  <Application>Microsoft Office PowerPoint</Application>
  <PresentationFormat>On-screen Show (4:3)</PresentationFormat>
  <Paragraphs>305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Courier New</vt:lpstr>
      <vt:lpstr>Symbol</vt:lpstr>
      <vt:lpstr>Wingdings</vt:lpstr>
      <vt:lpstr>Office Theme</vt:lpstr>
      <vt:lpstr>Introduction to Stata</vt:lpstr>
      <vt:lpstr>Objectives</vt:lpstr>
      <vt:lpstr>Survey results</vt:lpstr>
      <vt:lpstr>The Stata screen</vt:lpstr>
      <vt:lpstr>The Do file</vt:lpstr>
      <vt:lpstr>Basics of programming in Stata</vt:lpstr>
      <vt:lpstr>Getting your data</vt:lpstr>
      <vt:lpstr>Getting your data</vt:lpstr>
      <vt:lpstr>Working with data</vt:lpstr>
      <vt:lpstr>Working with data</vt:lpstr>
      <vt:lpstr>Working with Data (example output)</vt:lpstr>
      <vt:lpstr>Working with data</vt:lpstr>
      <vt:lpstr>Dictionary of (some) symbols</vt:lpstr>
      <vt:lpstr>Creating/manipulating variables</vt:lpstr>
      <vt:lpstr>Creating/manipulating variables</vt:lpstr>
      <vt:lpstr>Creating/manipulating variables – missing values</vt:lpstr>
      <vt:lpstr>Creating/manipulating variables – missing values</vt:lpstr>
      <vt:lpstr>Creating/manipulating variables</vt:lpstr>
      <vt:lpstr>Creating/manipulating variables – string variables</vt:lpstr>
      <vt:lpstr>Appending and merging data</vt:lpstr>
      <vt:lpstr>Appending data</vt:lpstr>
      <vt:lpstr>Merging data</vt:lpstr>
      <vt:lpstr>Merging data</vt:lpstr>
      <vt:lpstr>Merging data</vt:lpstr>
      <vt:lpstr>Merging data</vt:lpstr>
      <vt:lpstr>Merging data</vt:lpstr>
      <vt:lpstr>Collapsing data</vt:lpstr>
      <vt:lpstr>Collapsing data</vt:lpstr>
      <vt:lpstr>Ask and you shall receive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SAS;</dc:title>
  <dc:creator>opt1m1st1c1</dc:creator>
  <cp:lastModifiedBy>Kruse, Anne A</cp:lastModifiedBy>
  <cp:revision>225</cp:revision>
  <dcterms:created xsi:type="dcterms:W3CDTF">2010-12-03T16:19:21Z</dcterms:created>
  <dcterms:modified xsi:type="dcterms:W3CDTF">2017-02-02T01:04:54Z</dcterms:modified>
</cp:coreProperties>
</file>