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8" r:id="rId3"/>
    <p:sldId id="346" r:id="rId4"/>
    <p:sldId id="319" r:id="rId5"/>
    <p:sldId id="320" r:id="rId6"/>
    <p:sldId id="349" r:id="rId7"/>
    <p:sldId id="350" r:id="rId8"/>
    <p:sldId id="354" r:id="rId9"/>
    <p:sldId id="323" r:id="rId10"/>
    <p:sldId id="327" r:id="rId11"/>
    <p:sldId id="329" r:id="rId12"/>
    <p:sldId id="333" r:id="rId13"/>
    <p:sldId id="358" r:id="rId14"/>
    <p:sldId id="332" r:id="rId15"/>
    <p:sldId id="334" r:id="rId16"/>
    <p:sldId id="335" r:id="rId17"/>
    <p:sldId id="353" r:id="rId18"/>
    <p:sldId id="336" r:id="rId19"/>
    <p:sldId id="337" r:id="rId20"/>
    <p:sldId id="342" r:id="rId21"/>
    <p:sldId id="357" r:id="rId22"/>
    <p:sldId id="340" r:id="rId23"/>
    <p:sldId id="344" r:id="rId24"/>
    <p:sldId id="355" r:id="rId25"/>
    <p:sldId id="348" r:id="rId26"/>
    <p:sldId id="347" r:id="rId27"/>
    <p:sldId id="34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autoAdjust="0"/>
    <p:restoredTop sz="94638" autoAdjust="0"/>
  </p:normalViewPr>
  <p:slideViewPr>
    <p:cSldViewPr>
      <p:cViewPr varScale="1">
        <p:scale>
          <a:sx n="111" d="100"/>
          <a:sy n="111" d="100"/>
        </p:scale>
        <p:origin x="852" y="108"/>
      </p:cViewPr>
      <p:guideLst>
        <p:guide orient="horz" pos="2160"/>
        <p:guide pos="2880"/>
      </p:guideLst>
    </p:cSldViewPr>
  </p:slideViewPr>
  <p:outlineViewPr>
    <p:cViewPr>
      <p:scale>
        <a:sx n="33" d="100"/>
        <a:sy n="33" d="100"/>
      </p:scale>
      <p:origin x="0" y="102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14A51-E738-43AB-ABBA-715841F5FBCF}" type="datetimeFigureOut">
              <a:rPr lang="en-US" smtClean="0"/>
              <a:pPr/>
              <a:t>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DEF2FD-AE9E-4BE1-A0DC-7586945BA2CF}" type="slidenum">
              <a:rPr lang="en-US" smtClean="0"/>
              <a:pPr/>
              <a:t>‹#›</a:t>
            </a:fld>
            <a:endParaRPr lang="en-US"/>
          </a:p>
        </p:txBody>
      </p:sp>
    </p:spTree>
    <p:extLst>
      <p:ext uri="{BB962C8B-B14F-4D97-AF65-F5344CB8AC3E}">
        <p14:creationId xmlns:p14="http://schemas.microsoft.com/office/powerpoint/2010/main" val="115175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DEF2FD-AE9E-4BE1-A0DC-7586945BA2CF}" type="slidenum">
              <a:rPr lang="en-US" smtClean="0"/>
              <a:pPr/>
              <a:t>1</a:t>
            </a:fld>
            <a:endParaRPr lang="en-US"/>
          </a:p>
        </p:txBody>
      </p:sp>
    </p:spTree>
    <p:extLst>
      <p:ext uri="{BB962C8B-B14F-4D97-AF65-F5344CB8AC3E}">
        <p14:creationId xmlns:p14="http://schemas.microsoft.com/office/powerpoint/2010/main" val="42313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BA5B77-1924-4828-B094-C8CD5876F9C0}"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8DD27-D363-4713-A1B1-0207DB90A289}"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25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A5B77-1924-4828-B094-C8CD5876F9C0}"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8DD27-D363-4713-A1B1-0207DB90A289}" type="slidenum">
              <a:rPr lang="en-US" smtClean="0"/>
              <a:pPr/>
              <a:t>‹#›</a:t>
            </a:fld>
            <a:endParaRPr lang="en-US"/>
          </a:p>
        </p:txBody>
      </p:sp>
    </p:spTree>
    <p:extLst>
      <p:ext uri="{BB962C8B-B14F-4D97-AF65-F5344CB8AC3E}">
        <p14:creationId xmlns:p14="http://schemas.microsoft.com/office/powerpoint/2010/main" val="1868340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A5B77-1924-4828-B094-C8CD5876F9C0}"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8DD27-D363-4713-A1B1-0207DB90A289}" type="slidenum">
              <a:rPr lang="en-US" smtClean="0"/>
              <a:pPr/>
              <a:t>‹#›</a:t>
            </a:fld>
            <a:endParaRPr lang="en-US"/>
          </a:p>
        </p:txBody>
      </p:sp>
    </p:spTree>
    <p:extLst>
      <p:ext uri="{BB962C8B-B14F-4D97-AF65-F5344CB8AC3E}">
        <p14:creationId xmlns:p14="http://schemas.microsoft.com/office/powerpoint/2010/main" val="300436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A5B77-1924-4828-B094-C8CD5876F9C0}"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8DD27-D363-4713-A1B1-0207DB90A289}" type="slidenum">
              <a:rPr lang="en-US" smtClean="0"/>
              <a:pPr/>
              <a:t>‹#›</a:t>
            </a:fld>
            <a:endParaRPr lang="en-US"/>
          </a:p>
        </p:txBody>
      </p:sp>
    </p:spTree>
    <p:extLst>
      <p:ext uri="{BB962C8B-B14F-4D97-AF65-F5344CB8AC3E}">
        <p14:creationId xmlns:p14="http://schemas.microsoft.com/office/powerpoint/2010/main" val="3666521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A5B77-1924-4828-B094-C8CD5876F9C0}"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8DD27-D363-4713-A1B1-0207DB90A289}"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69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BA5B77-1924-4828-B094-C8CD5876F9C0}"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8DD27-D363-4713-A1B1-0207DB90A289}" type="slidenum">
              <a:rPr lang="en-US" smtClean="0"/>
              <a:pPr/>
              <a:t>‹#›</a:t>
            </a:fld>
            <a:endParaRPr lang="en-US"/>
          </a:p>
        </p:txBody>
      </p:sp>
    </p:spTree>
    <p:extLst>
      <p:ext uri="{BB962C8B-B14F-4D97-AF65-F5344CB8AC3E}">
        <p14:creationId xmlns:p14="http://schemas.microsoft.com/office/powerpoint/2010/main" val="87493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BA5B77-1924-4828-B094-C8CD5876F9C0}" type="datetimeFigureOut">
              <a:rPr lang="en-US" smtClean="0"/>
              <a:pPr/>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C8DD27-D363-4713-A1B1-0207DB90A289}" type="slidenum">
              <a:rPr lang="en-US" smtClean="0"/>
              <a:pPr/>
              <a:t>‹#›</a:t>
            </a:fld>
            <a:endParaRPr lang="en-US"/>
          </a:p>
        </p:txBody>
      </p:sp>
    </p:spTree>
    <p:extLst>
      <p:ext uri="{BB962C8B-B14F-4D97-AF65-F5344CB8AC3E}">
        <p14:creationId xmlns:p14="http://schemas.microsoft.com/office/powerpoint/2010/main" val="413725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BA5B77-1924-4828-B094-C8CD5876F9C0}" type="datetimeFigureOut">
              <a:rPr lang="en-US" smtClean="0"/>
              <a:pPr/>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C8DD27-D363-4713-A1B1-0207DB90A289}" type="slidenum">
              <a:rPr lang="en-US" smtClean="0"/>
              <a:pPr/>
              <a:t>‹#›</a:t>
            </a:fld>
            <a:endParaRPr lang="en-US"/>
          </a:p>
        </p:txBody>
      </p:sp>
    </p:spTree>
    <p:extLst>
      <p:ext uri="{BB962C8B-B14F-4D97-AF65-F5344CB8AC3E}">
        <p14:creationId xmlns:p14="http://schemas.microsoft.com/office/powerpoint/2010/main" val="138408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BA5B77-1924-4828-B094-C8CD5876F9C0}" type="datetimeFigureOut">
              <a:rPr lang="en-US" smtClean="0"/>
              <a:pPr/>
              <a:t>1/24/2018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DC8DD27-D363-4713-A1B1-0207DB90A289}" type="slidenum">
              <a:rPr lang="en-US" smtClean="0"/>
              <a:pPr/>
              <a:t>‹#›</a:t>
            </a:fld>
            <a:endParaRPr lang="en-US"/>
          </a:p>
        </p:txBody>
      </p:sp>
    </p:spTree>
    <p:extLst>
      <p:ext uri="{BB962C8B-B14F-4D97-AF65-F5344CB8AC3E}">
        <p14:creationId xmlns:p14="http://schemas.microsoft.com/office/powerpoint/2010/main" val="367836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7BA5B77-1924-4828-B094-C8CD5876F9C0}" type="datetimeFigureOut">
              <a:rPr lang="en-US" smtClean="0"/>
              <a:pPr/>
              <a:t>1/24/2018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C8DD27-D363-4713-A1B1-0207DB90A289}" type="slidenum">
              <a:rPr lang="en-US" smtClean="0"/>
              <a:pPr/>
              <a:t>‹#›</a:t>
            </a:fld>
            <a:endParaRPr lang="en-US"/>
          </a:p>
        </p:txBody>
      </p:sp>
    </p:spTree>
    <p:extLst>
      <p:ext uri="{BB962C8B-B14F-4D97-AF65-F5344CB8AC3E}">
        <p14:creationId xmlns:p14="http://schemas.microsoft.com/office/powerpoint/2010/main" val="249393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BA5B77-1924-4828-B094-C8CD5876F9C0}"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8DD27-D363-4713-A1B1-0207DB90A289}" type="slidenum">
              <a:rPr lang="en-US" smtClean="0"/>
              <a:pPr/>
              <a:t>‹#›</a:t>
            </a:fld>
            <a:endParaRPr lang="en-US"/>
          </a:p>
        </p:txBody>
      </p:sp>
    </p:spTree>
    <p:extLst>
      <p:ext uri="{BB962C8B-B14F-4D97-AF65-F5344CB8AC3E}">
        <p14:creationId xmlns:p14="http://schemas.microsoft.com/office/powerpoint/2010/main" val="142927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7BA5B77-1924-4828-B094-C8CD5876F9C0}" type="datetimeFigureOut">
              <a:rPr lang="en-US" smtClean="0"/>
              <a:pPr/>
              <a:t>1/24/2018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DC8DD27-D363-4713-A1B1-0207DB90A289}"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6459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tats.idre.ucla.edu/stata/modules/creating-and-recoding-variabl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princeton.edu/~otorres/Merge101.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library.gwu.edu/news-events/events/introduction-stata" TargetMode="External"/><Relationship Id="rId7" Type="http://schemas.openxmlformats.org/officeDocument/2006/relationships/hyperlink" Target="https://www.stata.com/links/resources-for-learning-stata/" TargetMode="External"/><Relationship Id="rId2" Type="http://schemas.openxmlformats.org/officeDocument/2006/relationships/hyperlink" Target="mailto:mkdiliberti@gwu.edu" TargetMode="External"/><Relationship Id="rId1" Type="http://schemas.openxmlformats.org/officeDocument/2006/relationships/slideLayout" Target="../slideLayouts/slideLayout2.xml"/><Relationship Id="rId6" Type="http://schemas.openxmlformats.org/officeDocument/2006/relationships/hyperlink" Target="https://www.youtube.com/user/statacorp/videos" TargetMode="External"/><Relationship Id="rId5" Type="http://schemas.openxmlformats.org/officeDocument/2006/relationships/hyperlink" Target="https://www.stata.com/support/faqs/data-management/true-and-false/" TargetMode="External"/><Relationship Id="rId4" Type="http://schemas.openxmlformats.org/officeDocument/2006/relationships/hyperlink" Target="https://stats.idre.ucla.edu/stata/modul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t>Stata Basics</a:t>
            </a:r>
            <a:endParaRPr lang="en-US" sz="6600" b="1" dirty="0"/>
          </a:p>
        </p:txBody>
      </p:sp>
      <p:sp>
        <p:nvSpPr>
          <p:cNvPr id="3" name="Subtitle 2"/>
          <p:cNvSpPr>
            <a:spLocks noGrp="1"/>
          </p:cNvSpPr>
          <p:nvPr>
            <p:ph type="subTitle" idx="1"/>
          </p:nvPr>
        </p:nvSpPr>
        <p:spPr/>
        <p:txBody>
          <a:bodyPr/>
          <a:lstStyle/>
          <a:p>
            <a:r>
              <a:rPr lang="en-US" dirty="0"/>
              <a:t>ECONOMETRICS ii – spring 2018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016240" cy="1450757"/>
          </a:xfrm>
        </p:spPr>
        <p:txBody>
          <a:bodyPr/>
          <a:lstStyle/>
          <a:p>
            <a:r>
              <a:rPr lang="en-US" dirty="0" smtClean="0">
                <a:solidFill>
                  <a:schemeClr val="tx1"/>
                </a:solidFill>
              </a:rPr>
              <a:t>Creating new </a:t>
            </a:r>
            <a:r>
              <a:rPr lang="en-US" dirty="0">
                <a:solidFill>
                  <a:schemeClr val="tx1"/>
                </a:solidFill>
              </a:rPr>
              <a:t>variables</a:t>
            </a:r>
          </a:p>
        </p:txBody>
      </p:sp>
      <p:sp>
        <p:nvSpPr>
          <p:cNvPr id="3" name="Content Placeholder 2"/>
          <p:cNvSpPr>
            <a:spLocks noGrp="1"/>
          </p:cNvSpPr>
          <p:nvPr>
            <p:ph idx="1"/>
          </p:nvPr>
        </p:nvSpPr>
        <p:spPr>
          <a:xfrm>
            <a:off x="822959" y="1845734"/>
            <a:ext cx="7543801" cy="4326466"/>
          </a:xfrm>
        </p:spPr>
        <p:txBody>
          <a:bodyPr>
            <a:normAutofit lnSpcReduction="10000"/>
          </a:bodyPr>
          <a:lstStyle/>
          <a:p>
            <a:pPr>
              <a:buFont typeface="Arial" panose="020B0604020202020204" pitchFamily="34" charset="0"/>
              <a:buChar char="•"/>
            </a:pPr>
            <a:r>
              <a:rPr lang="en-US" sz="2400" dirty="0" smtClean="0">
                <a:solidFill>
                  <a:schemeClr val="tx1"/>
                </a:solidFill>
              </a:rPr>
              <a:t> Use </a:t>
            </a:r>
            <a:r>
              <a:rPr lang="en-US" sz="2400" dirty="0" smtClean="0">
                <a:solidFill>
                  <a:schemeClr val="tx1"/>
                </a:solidFill>
              </a:rPr>
              <a:t>the “generate” command to create new </a:t>
            </a:r>
            <a:r>
              <a:rPr lang="en-US" sz="2400" dirty="0" smtClean="0">
                <a:solidFill>
                  <a:schemeClr val="tx1"/>
                </a:solidFill>
              </a:rPr>
              <a:t>variables </a:t>
            </a:r>
            <a:r>
              <a:rPr lang="en-US" sz="2400" dirty="0" smtClean="0">
                <a:solidFill>
                  <a:schemeClr val="tx1"/>
                </a:solidFill>
              </a:rPr>
              <a:t>**You must specify a value for this new variable</a:t>
            </a:r>
          </a:p>
          <a:p>
            <a:pPr>
              <a:buFont typeface="Arial" panose="020B0604020202020204" pitchFamily="34" charset="0"/>
              <a:buChar char="•"/>
            </a:pPr>
            <a:endParaRPr lang="en-US" sz="2400" dirty="0" smtClean="0">
              <a:solidFill>
                <a:schemeClr val="accent1">
                  <a:lumMod val="50000"/>
                </a:schemeClr>
              </a:solidFill>
            </a:endParaRPr>
          </a:p>
          <a:p>
            <a:pPr marL="0" indent="0">
              <a:buNone/>
            </a:pPr>
            <a:endParaRPr lang="en-US" sz="2400" dirty="0" smtClean="0">
              <a:solidFill>
                <a:schemeClr val="accent1">
                  <a:lumMod val="50000"/>
                </a:schemeClr>
              </a:solidFill>
            </a:endParaRPr>
          </a:p>
          <a:p>
            <a:pPr marL="0" indent="0">
              <a:buNone/>
            </a:pPr>
            <a:endParaRPr lang="en-US" sz="2400" dirty="0">
              <a:solidFill>
                <a:schemeClr val="accent1">
                  <a:lumMod val="50000"/>
                </a:schemeClr>
              </a:solidFill>
            </a:endParaRPr>
          </a:p>
          <a:p>
            <a:pPr marL="0" indent="0">
              <a:buNone/>
            </a:pPr>
            <a:endParaRPr lang="en-US" sz="2400" dirty="0" smtClean="0">
              <a:solidFill>
                <a:schemeClr val="accent1">
                  <a:lumMod val="50000"/>
                </a:schemeClr>
              </a:solidFill>
            </a:endParaRPr>
          </a:p>
          <a:p>
            <a:pPr>
              <a:buFont typeface="Arial" panose="020B0604020202020204" pitchFamily="34" charset="0"/>
              <a:buChar char="•"/>
            </a:pPr>
            <a:r>
              <a:rPr lang="en-US" sz="2400" dirty="0">
                <a:solidFill>
                  <a:schemeClr val="accent1">
                    <a:lumMod val="50000"/>
                  </a:schemeClr>
                </a:solidFill>
              </a:rPr>
              <a:t> </a:t>
            </a:r>
            <a:r>
              <a:rPr lang="en-US" sz="2400" dirty="0">
                <a:solidFill>
                  <a:schemeClr val="tx1"/>
                </a:solidFill>
              </a:rPr>
              <a:t>The </a:t>
            </a:r>
            <a:r>
              <a:rPr lang="en-US" sz="2400" dirty="0" smtClean="0">
                <a:solidFill>
                  <a:schemeClr val="tx1"/>
                </a:solidFill>
              </a:rPr>
              <a:t>“</a:t>
            </a:r>
            <a:r>
              <a:rPr lang="en-US" sz="2400" dirty="0" err="1" smtClean="0">
                <a:solidFill>
                  <a:schemeClr val="tx1"/>
                </a:solidFill>
              </a:rPr>
              <a:t>egen</a:t>
            </a:r>
            <a:r>
              <a:rPr lang="en-US" sz="2400" dirty="0" smtClean="0">
                <a:solidFill>
                  <a:schemeClr val="tx1"/>
                </a:solidFill>
              </a:rPr>
              <a:t>” </a:t>
            </a:r>
            <a:r>
              <a:rPr lang="en-US" sz="2400" dirty="0">
                <a:solidFill>
                  <a:schemeClr val="tx1"/>
                </a:solidFill>
              </a:rPr>
              <a:t>command </a:t>
            </a:r>
            <a:r>
              <a:rPr lang="en-US" sz="2400" dirty="0" smtClean="0">
                <a:solidFill>
                  <a:schemeClr val="tx1"/>
                </a:solidFill>
              </a:rPr>
              <a:t>more complicated version</a:t>
            </a:r>
          </a:p>
          <a:p>
            <a:pPr>
              <a:buFont typeface="Arial" panose="020B0604020202020204" pitchFamily="34" charset="0"/>
              <a:buChar char="•"/>
            </a:pPr>
            <a:r>
              <a:rPr lang="en-US" sz="2400" dirty="0">
                <a:solidFill>
                  <a:schemeClr val="tx1"/>
                </a:solidFill>
              </a:rPr>
              <a:t> </a:t>
            </a:r>
            <a:r>
              <a:rPr lang="en-US" sz="2400" dirty="0" smtClean="0">
                <a:solidFill>
                  <a:schemeClr val="tx1"/>
                </a:solidFill>
              </a:rPr>
              <a:t>Can </a:t>
            </a:r>
            <a:r>
              <a:rPr lang="en-US" sz="2400" dirty="0">
                <a:solidFill>
                  <a:schemeClr val="tx1"/>
                </a:solidFill>
              </a:rPr>
              <a:t>only </a:t>
            </a:r>
            <a:r>
              <a:rPr lang="en-US" sz="2400" dirty="0" smtClean="0">
                <a:solidFill>
                  <a:schemeClr val="tx1"/>
                </a:solidFill>
              </a:rPr>
              <a:t>create a new variable </a:t>
            </a:r>
            <a:r>
              <a:rPr lang="en-US" sz="2400" dirty="0">
                <a:solidFill>
                  <a:schemeClr val="tx1"/>
                </a:solidFill>
              </a:rPr>
              <a:t>if that variable doesn’t already </a:t>
            </a:r>
            <a:r>
              <a:rPr lang="en-US" sz="2400" dirty="0" smtClean="0">
                <a:solidFill>
                  <a:schemeClr val="tx1"/>
                </a:solidFill>
              </a:rPr>
              <a:t>exist. Once a variable exists, </a:t>
            </a:r>
            <a:r>
              <a:rPr lang="en-US" sz="2400" dirty="0" smtClean="0">
                <a:solidFill>
                  <a:schemeClr val="tx1"/>
                </a:solidFill>
              </a:rPr>
              <a:t>you have to replace, not generate</a:t>
            </a:r>
            <a:endParaRPr lang="en-US" sz="2400" dirty="0" smtClean="0">
              <a:solidFill>
                <a:schemeClr val="accent1">
                  <a:lumMod val="50000"/>
                </a:schemeClr>
              </a:solidFill>
            </a:endParaRPr>
          </a:p>
          <a:p>
            <a:endParaRPr lang="en-US" sz="2400" dirty="0" smtClean="0">
              <a:solidFill>
                <a:schemeClr val="accent1">
                  <a:lumMod val="50000"/>
                </a:schemeClr>
              </a:solidFill>
            </a:endParaRPr>
          </a:p>
          <a:p>
            <a:endParaRPr lang="en-US" sz="2400"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667000"/>
            <a:ext cx="7489370" cy="1905000"/>
          </a:xfrm>
          <a:prstGeom prst="rect">
            <a:avLst/>
          </a:prstGeom>
        </p:spPr>
      </p:pic>
      <p:sp>
        <p:nvSpPr>
          <p:cNvPr id="5" name="TextBox 4">
            <a:extLst>
              <a:ext uri="{FF2B5EF4-FFF2-40B4-BE49-F238E27FC236}">
                <a16:creationId xmlns="" xmlns:a16="http://schemas.microsoft.com/office/drawing/2014/main" id="{1AE13DC5-3DD3-4877-9789-E00C5E901C73}"/>
              </a:ext>
            </a:extLst>
          </p:cNvPr>
          <p:cNvSpPr txBox="1"/>
          <p:nvPr/>
        </p:nvSpPr>
        <p:spPr>
          <a:xfrm>
            <a:off x="4648200" y="6412468"/>
            <a:ext cx="4572000" cy="369332"/>
          </a:xfrm>
          <a:prstGeom prst="rect">
            <a:avLst/>
          </a:prstGeom>
          <a:noFill/>
        </p:spPr>
        <p:txBody>
          <a:bodyPr wrap="square" rtlCol="0">
            <a:spAutoFit/>
          </a:bodyPr>
          <a:lstStyle/>
          <a:p>
            <a:r>
              <a:rPr lang="en-US" dirty="0">
                <a:solidFill>
                  <a:schemeClr val="bg1"/>
                </a:solidFill>
              </a:rPr>
              <a:t>https://www.stata.com/manuals13/gsm11.pdf</a:t>
            </a:r>
          </a:p>
        </p:txBody>
      </p:sp>
    </p:spTree>
    <p:extLst>
      <p:ext uri="{BB962C8B-B14F-4D97-AF65-F5344CB8AC3E}">
        <p14:creationId xmlns:p14="http://schemas.microsoft.com/office/powerpoint/2010/main" val="2372159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Editing variables</a:t>
            </a:r>
            <a:endParaRPr lang="en-US" dirty="0">
              <a:solidFill>
                <a:schemeClr val="tx1"/>
              </a:solidFill>
            </a:endParaRPr>
          </a:p>
        </p:txBody>
      </p:sp>
      <p:sp>
        <p:nvSpPr>
          <p:cNvPr id="3" name="Content Placeholder 2"/>
          <p:cNvSpPr>
            <a:spLocks noGrp="1"/>
          </p:cNvSpPr>
          <p:nvPr>
            <p:ph idx="1"/>
          </p:nvPr>
        </p:nvSpPr>
        <p:spPr>
          <a:xfrm>
            <a:off x="822959" y="1845734"/>
            <a:ext cx="7940041" cy="4783666"/>
          </a:xfrm>
        </p:spPr>
        <p:txBody>
          <a:bodyPr>
            <a:normAutofit/>
          </a:bodyPr>
          <a:lstStyle/>
          <a:p>
            <a:pPr marL="434340" indent="-342900">
              <a:buFont typeface="Arial" panose="020B0604020202020204" pitchFamily="34" charset="0"/>
              <a:buChar char="•"/>
            </a:pPr>
            <a:r>
              <a:rPr lang="en-US" dirty="0" smtClean="0">
                <a:solidFill>
                  <a:schemeClr val="tx1"/>
                </a:solidFill>
              </a:rPr>
              <a:t>Suggest making one edit at a time. Focus on simple, logical statements</a:t>
            </a:r>
          </a:p>
          <a:p>
            <a:pPr indent="0">
              <a:buNone/>
            </a:pPr>
            <a:endParaRPr lang="en-US" dirty="0" smtClean="0">
              <a:solidFill>
                <a:schemeClr val="tx1"/>
              </a:solidFill>
            </a:endParaRPr>
          </a:p>
          <a:p>
            <a:pPr marL="434340" indent="-342900">
              <a:buFont typeface="Arial" panose="020B0604020202020204" pitchFamily="34" charset="0"/>
              <a:buChar char="•"/>
            </a:pPr>
            <a:endParaRPr lang="en-US" dirty="0" smtClean="0">
              <a:solidFill>
                <a:schemeClr val="tx1"/>
              </a:solidFill>
            </a:endParaRPr>
          </a:p>
          <a:p>
            <a:pPr marL="434340" indent="-342900">
              <a:buFont typeface="Arial" panose="020B0604020202020204" pitchFamily="34" charset="0"/>
              <a:buChar char="•"/>
            </a:pPr>
            <a:endParaRPr lang="en-US" dirty="0">
              <a:solidFill>
                <a:schemeClr val="tx1"/>
              </a:solidFill>
            </a:endParaRPr>
          </a:p>
          <a:p>
            <a:pPr marL="434340" indent="-342900">
              <a:buFont typeface="Arial" panose="020B0604020202020204" pitchFamily="34" charset="0"/>
              <a:buChar char="•"/>
            </a:pPr>
            <a:endParaRPr lang="en-US" dirty="0" smtClean="0">
              <a:solidFill>
                <a:schemeClr val="tx1"/>
              </a:solidFill>
            </a:endParaRPr>
          </a:p>
          <a:p>
            <a:pPr marL="434340" indent="-342900">
              <a:buFont typeface="Arial" panose="020B0604020202020204" pitchFamily="34" charset="0"/>
              <a:buChar char="•"/>
            </a:pPr>
            <a:endParaRPr lang="en-US" sz="600" dirty="0" smtClean="0">
              <a:solidFill>
                <a:schemeClr val="tx1"/>
              </a:solidFill>
            </a:endParaRPr>
          </a:p>
          <a:p>
            <a:pPr marL="434340" indent="-342900">
              <a:buFont typeface="Arial" panose="020B0604020202020204" pitchFamily="34" charset="0"/>
              <a:buChar char="•"/>
            </a:pPr>
            <a:endParaRPr lang="en-US" dirty="0" smtClean="0">
              <a:solidFill>
                <a:schemeClr val="tx1"/>
              </a:solidFill>
            </a:endParaRPr>
          </a:p>
          <a:p>
            <a:pPr marL="434340" indent="-342900">
              <a:buFont typeface="Arial" panose="020B0604020202020204" pitchFamily="34" charset="0"/>
              <a:buChar char="•"/>
            </a:pPr>
            <a:r>
              <a:rPr lang="en-US" dirty="0" smtClean="0">
                <a:solidFill>
                  <a:schemeClr val="tx1"/>
                </a:solidFill>
              </a:rPr>
              <a:t>References to learn more about editing variables</a:t>
            </a:r>
            <a:endParaRPr lang="en-US" dirty="0" smtClean="0">
              <a:solidFill>
                <a:schemeClr val="tx1"/>
              </a:solidFill>
              <a:hlinkClick r:id="rId2"/>
            </a:endParaRPr>
          </a:p>
          <a:p>
            <a:pPr marL="726948" lvl="1" indent="-342900">
              <a:buFont typeface="Arial" panose="020B0604020202020204" pitchFamily="34" charset="0"/>
              <a:buChar char="•"/>
            </a:pPr>
            <a:r>
              <a:rPr lang="en-US" dirty="0">
                <a:solidFill>
                  <a:schemeClr val="accent1">
                    <a:lumMod val="50000"/>
                  </a:schemeClr>
                </a:solidFill>
                <a:hlinkClick r:id="rId2"/>
              </a:rPr>
              <a:t>https://www.stata.com/manuals13/drecode.pdf</a:t>
            </a:r>
          </a:p>
          <a:p>
            <a:pPr marL="726948" lvl="1" indent="-342900">
              <a:buFont typeface="Arial" panose="020B0604020202020204" pitchFamily="34" charset="0"/>
              <a:buChar char="•"/>
            </a:pPr>
            <a:r>
              <a:rPr lang="en-US" dirty="0" smtClean="0">
                <a:solidFill>
                  <a:schemeClr val="accent1">
                    <a:lumMod val="50000"/>
                  </a:schemeClr>
                </a:solidFill>
                <a:hlinkClick r:id="rId2"/>
              </a:rPr>
              <a:t>https</a:t>
            </a:r>
            <a:r>
              <a:rPr lang="en-US" dirty="0">
                <a:solidFill>
                  <a:schemeClr val="accent1">
                    <a:lumMod val="50000"/>
                  </a:schemeClr>
                </a:solidFill>
                <a:hlinkClick r:id="rId2"/>
              </a:rPr>
              <a:t>://stats.idre.ucla.edu/stata/modules/creating-and-recoding-variables</a:t>
            </a:r>
            <a:r>
              <a:rPr lang="en-US" dirty="0" smtClean="0">
                <a:solidFill>
                  <a:schemeClr val="accent1">
                    <a:lumMod val="50000"/>
                  </a:schemeClr>
                </a:solidFill>
                <a:hlinkClick r:id="rId2"/>
              </a:rPr>
              <a:t>/</a:t>
            </a:r>
            <a:r>
              <a:rPr lang="en-US" dirty="0" smtClean="0">
                <a:solidFill>
                  <a:schemeClr val="accent1">
                    <a:lumMod val="50000"/>
                  </a:schemeClr>
                </a:solidFill>
              </a:rPr>
              <a:t> </a:t>
            </a:r>
            <a:endParaRPr lang="en-US" sz="1800" dirty="0">
              <a:solidFill>
                <a:schemeClr val="accent1">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209800"/>
            <a:ext cx="5449060" cy="2610214"/>
          </a:xfrm>
          <a:prstGeom prst="rect">
            <a:avLst/>
          </a:prstGeom>
        </p:spPr>
      </p:pic>
    </p:spTree>
    <p:extLst>
      <p:ext uri="{BB962C8B-B14F-4D97-AF65-F5344CB8AC3E}">
        <p14:creationId xmlns:p14="http://schemas.microsoft.com/office/powerpoint/2010/main" val="372892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S</a:t>
            </a:r>
            <a:r>
              <a:rPr lang="en-US" dirty="0" smtClean="0">
                <a:solidFill>
                  <a:schemeClr val="tx1"/>
                </a:solidFill>
              </a:rPr>
              <a:t>tring </a:t>
            </a:r>
            <a:r>
              <a:rPr lang="en-US" dirty="0">
                <a:solidFill>
                  <a:schemeClr val="tx1"/>
                </a:solidFill>
              </a:rPr>
              <a:t>variables</a:t>
            </a:r>
          </a:p>
        </p:txBody>
      </p:sp>
      <p:sp>
        <p:nvSpPr>
          <p:cNvPr id="3" name="Content Placeholder 2"/>
          <p:cNvSpPr>
            <a:spLocks noGrp="1"/>
          </p:cNvSpPr>
          <p:nvPr>
            <p:ph idx="1"/>
          </p:nvPr>
        </p:nvSpPr>
        <p:spPr>
          <a:xfrm>
            <a:off x="822959" y="1845734"/>
            <a:ext cx="8016241" cy="4023360"/>
          </a:xfrm>
        </p:spPr>
        <p:txBody>
          <a:bodyPr>
            <a:normAutofit/>
          </a:bodyPr>
          <a:lstStyle/>
          <a:p>
            <a:pPr>
              <a:buFont typeface="Arial" panose="020B0604020202020204" pitchFamily="34" charset="0"/>
              <a:buChar char="•"/>
            </a:pPr>
            <a:r>
              <a:rPr lang="en-US" sz="2400" dirty="0" smtClean="0">
                <a:solidFill>
                  <a:schemeClr val="accent1">
                    <a:lumMod val="50000"/>
                  </a:schemeClr>
                </a:solidFill>
              </a:rPr>
              <a:t> </a:t>
            </a:r>
            <a:r>
              <a:rPr lang="en-US" sz="2400" dirty="0" smtClean="0">
                <a:solidFill>
                  <a:schemeClr val="tx1"/>
                </a:solidFill>
              </a:rPr>
              <a:t>String variables are non-numeric variables (also called “text,” “categorical,” or “character” variables)</a:t>
            </a:r>
          </a:p>
          <a:p>
            <a:pPr>
              <a:buFont typeface="Arial" panose="020B0604020202020204" pitchFamily="34" charset="0"/>
              <a:buChar char="•"/>
            </a:pPr>
            <a:r>
              <a:rPr lang="en-US" sz="2400" dirty="0">
                <a:solidFill>
                  <a:schemeClr val="tx1"/>
                </a:solidFill>
              </a:rPr>
              <a:t> </a:t>
            </a:r>
            <a:r>
              <a:rPr lang="en-US" sz="2400" dirty="0" smtClean="0">
                <a:solidFill>
                  <a:schemeClr val="tx1"/>
                </a:solidFill>
              </a:rPr>
              <a:t>They show up in red when you look at them in the data editor </a:t>
            </a:r>
          </a:p>
          <a:p>
            <a:pPr>
              <a:buFont typeface="Arial" panose="020B0604020202020204" pitchFamily="34" charset="0"/>
              <a:buChar char="•"/>
            </a:pPr>
            <a:r>
              <a:rPr lang="en-US" sz="2400" dirty="0">
                <a:solidFill>
                  <a:schemeClr val="tx1"/>
                </a:solidFill>
              </a:rPr>
              <a:t> </a:t>
            </a:r>
            <a:r>
              <a:rPr lang="en-US" sz="2400" dirty="0" smtClean="0">
                <a:solidFill>
                  <a:schemeClr val="tx1"/>
                </a:solidFill>
              </a:rPr>
              <a:t>The rules for editing string variables are different than editing numeric variables </a:t>
            </a:r>
            <a:endParaRPr lang="en-US" sz="2400" dirty="0">
              <a:solidFill>
                <a:schemeClr val="tx1"/>
              </a:solidFill>
            </a:endParaRPr>
          </a:p>
          <a:p>
            <a:pPr marL="0" indent="0">
              <a:buNone/>
            </a:pPr>
            <a:endParaRPr lang="en-US" sz="2400" dirty="0">
              <a:solidFill>
                <a:schemeClr val="accent1">
                  <a:lumMod val="50000"/>
                </a:schemeClr>
              </a:solidFill>
            </a:endParaRPr>
          </a:p>
          <a:p>
            <a:pPr marL="0" indent="0">
              <a:buNone/>
            </a:pPr>
            <a:endParaRPr lang="en-US" sz="2400" dirty="0">
              <a:solidFill>
                <a:schemeClr val="accent1">
                  <a:lumMod val="50000"/>
                </a:schemeClr>
              </a:solidFill>
            </a:endParaRPr>
          </a:p>
          <a:p>
            <a:pPr>
              <a:buFont typeface="Arial" panose="020B0604020202020204" pitchFamily="34" charset="0"/>
              <a:buChar char="•"/>
            </a:pPr>
            <a:endParaRPr lang="en-US" sz="2400" dirty="0">
              <a:solidFill>
                <a:schemeClr val="accent1">
                  <a:lumMod val="50000"/>
                </a:schemeClr>
              </a:solidFill>
            </a:endParaRPr>
          </a:p>
        </p:txBody>
      </p:sp>
      <p:sp>
        <p:nvSpPr>
          <p:cNvPr id="7" name="TextBox 6">
            <a:extLst>
              <a:ext uri="{FF2B5EF4-FFF2-40B4-BE49-F238E27FC236}">
                <a16:creationId xmlns="" xmlns:a16="http://schemas.microsoft.com/office/drawing/2014/main" id="{1AE13DC5-3DD3-4877-9789-E00C5E901C73}"/>
              </a:ext>
            </a:extLst>
          </p:cNvPr>
          <p:cNvSpPr txBox="1"/>
          <p:nvPr/>
        </p:nvSpPr>
        <p:spPr>
          <a:xfrm>
            <a:off x="4724400" y="6412468"/>
            <a:ext cx="4495800" cy="369332"/>
          </a:xfrm>
          <a:prstGeom prst="rect">
            <a:avLst/>
          </a:prstGeom>
          <a:noFill/>
        </p:spPr>
        <p:txBody>
          <a:bodyPr wrap="square" rtlCol="0">
            <a:spAutoFit/>
          </a:bodyPr>
          <a:lstStyle/>
          <a:p>
            <a:r>
              <a:rPr lang="en-US" dirty="0">
                <a:solidFill>
                  <a:schemeClr val="bg1"/>
                </a:solidFill>
              </a:rPr>
              <a:t>https://www.stata.com/manuals13/u23.pdf</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3505"/>
          <a:stretch/>
        </p:blipFill>
        <p:spPr>
          <a:xfrm>
            <a:off x="822959" y="3987445"/>
            <a:ext cx="7772400" cy="2153336"/>
          </a:xfrm>
          <a:prstGeom prst="rect">
            <a:avLst/>
          </a:prstGeom>
          <a:ln>
            <a:solidFill>
              <a:schemeClr val="tx1"/>
            </a:solidFill>
          </a:ln>
        </p:spPr>
      </p:pic>
    </p:spTree>
    <p:extLst>
      <p:ext uri="{BB962C8B-B14F-4D97-AF65-F5344CB8AC3E}">
        <p14:creationId xmlns:p14="http://schemas.microsoft.com/office/powerpoint/2010/main" val="27972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String vs. numeric variables</a:t>
            </a:r>
            <a:endParaRPr lang="en-US" dirty="0">
              <a:solidFill>
                <a:schemeClr val="tx1"/>
              </a:solidFill>
            </a:endParaRPr>
          </a:p>
        </p:txBody>
      </p:sp>
      <p:sp>
        <p:nvSpPr>
          <p:cNvPr id="3" name="Content Placeholder 2"/>
          <p:cNvSpPr>
            <a:spLocks noGrp="1"/>
          </p:cNvSpPr>
          <p:nvPr>
            <p:ph idx="1"/>
          </p:nvPr>
        </p:nvSpPr>
        <p:spPr>
          <a:xfrm>
            <a:off x="822959" y="1845734"/>
            <a:ext cx="8016241" cy="4023360"/>
          </a:xfrm>
        </p:spPr>
        <p:txBody>
          <a:bodyPr>
            <a:normAutofit/>
          </a:bodyPr>
          <a:lstStyle/>
          <a:p>
            <a:pPr>
              <a:buFont typeface="Arial" panose="020B0604020202020204" pitchFamily="34" charset="0"/>
              <a:buChar char="•"/>
            </a:pPr>
            <a:r>
              <a:rPr lang="en-US" sz="2400" dirty="0" smtClean="0">
                <a:solidFill>
                  <a:schemeClr val="accent1">
                    <a:lumMod val="50000"/>
                  </a:schemeClr>
                </a:solidFill>
              </a:rPr>
              <a:t> </a:t>
            </a:r>
            <a:r>
              <a:rPr lang="en-US" sz="2400" dirty="0" smtClean="0">
                <a:solidFill>
                  <a:schemeClr val="tx1"/>
                </a:solidFill>
              </a:rPr>
              <a:t>Convert from a string to numeric variable (or vice versa)</a:t>
            </a:r>
          </a:p>
          <a:p>
            <a:pPr marL="0" indent="0">
              <a:buNone/>
            </a:pPr>
            <a:endParaRPr lang="en-US" sz="1400" dirty="0">
              <a:solidFill>
                <a:schemeClr val="tx1"/>
              </a:solidFill>
            </a:endParaRPr>
          </a:p>
          <a:p>
            <a:pPr marL="0" indent="0">
              <a:buNone/>
            </a:pPr>
            <a:endParaRPr lang="en-US" dirty="0">
              <a:solidFill>
                <a:schemeClr val="tx1"/>
              </a:solidFill>
            </a:endParaRPr>
          </a:p>
          <a:p>
            <a:pPr>
              <a:buFont typeface="Arial" panose="020B0604020202020204" pitchFamily="34" charset="0"/>
              <a:buChar char="•"/>
            </a:pPr>
            <a:r>
              <a:rPr lang="en-US" sz="2400" dirty="0" smtClean="0">
                <a:solidFill>
                  <a:schemeClr val="tx1"/>
                </a:solidFill>
              </a:rPr>
              <a:t> Editing rules are different for numeric and string variables</a:t>
            </a:r>
            <a:endParaRPr lang="en-US" sz="2400" dirty="0">
              <a:solidFill>
                <a:schemeClr val="accent1">
                  <a:lumMod val="50000"/>
                </a:schemeClr>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530" t="52575" r="13481"/>
          <a:stretch/>
        </p:blipFill>
        <p:spPr>
          <a:xfrm>
            <a:off x="1105347" y="2280735"/>
            <a:ext cx="3733800" cy="91966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750" t="44125" r="8874"/>
          <a:stretch/>
        </p:blipFill>
        <p:spPr>
          <a:xfrm>
            <a:off x="1067247" y="3630022"/>
            <a:ext cx="3810000" cy="1314748"/>
          </a:xfrm>
          <a:prstGeom prst="rect">
            <a:avLst/>
          </a:prstGeom>
        </p:spPr>
      </p:pic>
    </p:spTree>
    <p:extLst>
      <p:ext uri="{BB962C8B-B14F-4D97-AF65-F5344CB8AC3E}">
        <p14:creationId xmlns:p14="http://schemas.microsoft.com/office/powerpoint/2010/main" val="285176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M</a:t>
            </a:r>
            <a:r>
              <a:rPr lang="en-US" dirty="0" smtClean="0">
                <a:solidFill>
                  <a:schemeClr val="tx1"/>
                </a:solidFill>
              </a:rPr>
              <a:t>issing </a:t>
            </a:r>
            <a:r>
              <a:rPr lang="en-US" dirty="0">
                <a:solidFill>
                  <a:schemeClr val="tx1"/>
                </a:solidFill>
              </a:rPr>
              <a:t>values</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dirty="0" smtClean="0">
                <a:solidFill>
                  <a:schemeClr val="tx1"/>
                </a:solidFill>
              </a:rPr>
              <a:t> Treated as large </a:t>
            </a:r>
            <a:r>
              <a:rPr lang="en-US" dirty="0" smtClean="0">
                <a:solidFill>
                  <a:schemeClr val="tx1"/>
                </a:solidFill>
              </a:rPr>
              <a:t>numbers</a:t>
            </a:r>
          </a:p>
          <a:p>
            <a:pPr>
              <a:buFont typeface="Arial" panose="020B0604020202020204" pitchFamily="34" charset="0"/>
              <a:buChar char="•"/>
            </a:pPr>
            <a:r>
              <a:rPr lang="en-US" dirty="0">
                <a:solidFill>
                  <a:schemeClr val="tx1"/>
                </a:solidFill>
              </a:rPr>
              <a:t> </a:t>
            </a:r>
            <a:r>
              <a:rPr lang="en-US" dirty="0" smtClean="0">
                <a:solidFill>
                  <a:schemeClr val="tx1"/>
                </a:solidFill>
              </a:rPr>
              <a:t>Stata identifies missing values with “.”</a:t>
            </a:r>
            <a:endParaRPr lang="en-US" dirty="0">
              <a:solidFill>
                <a:schemeClr val="tx1"/>
              </a:solidFill>
            </a:endParaRPr>
          </a:p>
          <a:p>
            <a:pPr>
              <a:buFont typeface="Arial" panose="020B0604020202020204" pitchFamily="34" charset="0"/>
              <a:buChar char="•"/>
            </a:pPr>
            <a:r>
              <a:rPr lang="en-US" dirty="0" smtClean="0">
                <a:solidFill>
                  <a:schemeClr val="tx1"/>
                </a:solidFill>
              </a:rPr>
              <a:t> You </a:t>
            </a:r>
            <a:r>
              <a:rPr lang="en-US" dirty="0">
                <a:solidFill>
                  <a:schemeClr val="tx1"/>
                </a:solidFill>
              </a:rPr>
              <a:t>need to do something with the missing values </a:t>
            </a:r>
            <a:r>
              <a:rPr lang="en-US" dirty="0" smtClean="0">
                <a:solidFill>
                  <a:schemeClr val="tx1"/>
                </a:solidFill>
              </a:rPr>
              <a:t>or you will get very weird results. You have some options, depending on the situation:</a:t>
            </a:r>
          </a:p>
          <a:p>
            <a:pPr marL="0" indent="0">
              <a:buNone/>
            </a:pPr>
            <a:r>
              <a:rPr lang="en-US" dirty="0">
                <a:solidFill>
                  <a:schemeClr val="tx1"/>
                </a:solidFill>
              </a:rPr>
              <a:t> </a:t>
            </a:r>
            <a:r>
              <a:rPr lang="en-US" dirty="0" smtClean="0">
                <a:solidFill>
                  <a:schemeClr val="tx1"/>
                </a:solidFill>
              </a:rPr>
              <a:t>  (1) Drop the missing values</a:t>
            </a:r>
          </a:p>
          <a:p>
            <a:pPr marL="0" indent="0">
              <a:buNone/>
            </a:pPr>
            <a:r>
              <a:rPr lang="en-US" dirty="0">
                <a:solidFill>
                  <a:schemeClr val="tx1"/>
                </a:solidFill>
              </a:rPr>
              <a:t> </a:t>
            </a:r>
            <a:r>
              <a:rPr lang="en-US" dirty="0" smtClean="0">
                <a:solidFill>
                  <a:schemeClr val="tx1"/>
                </a:solidFill>
              </a:rPr>
              <a:t>  (2) Top (or bottom) code the missing values** (usually best option)</a:t>
            </a:r>
          </a:p>
          <a:p>
            <a:pPr marL="0" indent="0">
              <a:buNone/>
            </a:pPr>
            <a:r>
              <a:rPr lang="en-US" dirty="0">
                <a:solidFill>
                  <a:schemeClr val="tx1"/>
                </a:solidFill>
              </a:rPr>
              <a:t> </a:t>
            </a:r>
            <a:r>
              <a:rPr lang="en-US" dirty="0" smtClean="0">
                <a:solidFill>
                  <a:schemeClr val="tx1"/>
                </a:solidFill>
              </a:rPr>
              <a:t>  (3) Recode the missing values as a different value</a:t>
            </a:r>
            <a:endParaRPr lang="en-US" dirty="0">
              <a:solidFill>
                <a:schemeClr val="tx1"/>
              </a:solidFill>
            </a:endParaRPr>
          </a:p>
        </p:txBody>
      </p:sp>
    </p:spTree>
    <p:extLst>
      <p:ext uri="{BB962C8B-B14F-4D97-AF65-F5344CB8AC3E}">
        <p14:creationId xmlns:p14="http://schemas.microsoft.com/office/powerpoint/2010/main" val="153911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Appending </a:t>
            </a:r>
            <a:r>
              <a:rPr lang="en-US" dirty="0" smtClean="0"/>
              <a:t>vs. </a:t>
            </a:r>
            <a:r>
              <a:rPr lang="en-US" dirty="0"/>
              <a:t>merging data</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000" dirty="0" smtClean="0">
                <a:solidFill>
                  <a:schemeClr val="tx1"/>
                </a:solidFill>
              </a:rPr>
              <a:t>There are two basic ways to join datasets together</a:t>
            </a:r>
          </a:p>
          <a:p>
            <a:pPr marL="201168" lvl="1" indent="0">
              <a:buNone/>
            </a:pPr>
            <a:r>
              <a:rPr lang="en-US" sz="2000" dirty="0">
                <a:solidFill>
                  <a:schemeClr val="tx1"/>
                </a:solidFill>
              </a:rPr>
              <a:t>	</a:t>
            </a:r>
            <a:r>
              <a:rPr lang="en-US" sz="2000" dirty="0" smtClean="0">
                <a:solidFill>
                  <a:schemeClr val="tx1"/>
                </a:solidFill>
              </a:rPr>
              <a:t>(1) Appending </a:t>
            </a:r>
          </a:p>
          <a:p>
            <a:pPr marL="201168" lvl="1" indent="0">
              <a:buNone/>
            </a:pPr>
            <a:r>
              <a:rPr lang="en-US" sz="2000" dirty="0">
                <a:solidFill>
                  <a:schemeClr val="tx1"/>
                </a:solidFill>
              </a:rPr>
              <a:t>	</a:t>
            </a:r>
            <a:r>
              <a:rPr lang="en-US" sz="2000" dirty="0" smtClean="0">
                <a:solidFill>
                  <a:schemeClr val="tx1"/>
                </a:solidFill>
              </a:rPr>
              <a:t>(2) Merging </a:t>
            </a:r>
          </a:p>
          <a:p>
            <a:pPr lvl="1">
              <a:buFont typeface="Arial" panose="020B0604020202020204" pitchFamily="34" charset="0"/>
              <a:buChar char="•"/>
            </a:pPr>
            <a:r>
              <a:rPr lang="en-US" sz="2000" dirty="0" smtClean="0">
                <a:solidFill>
                  <a:schemeClr val="tx1"/>
                </a:solidFill>
              </a:rPr>
              <a:t>They are not interchangeable </a:t>
            </a:r>
            <a:endParaRPr lang="en-US" sz="1600" dirty="0">
              <a:solidFill>
                <a:schemeClr val="tx1"/>
              </a:solidFill>
            </a:endParaRPr>
          </a:p>
          <a:p>
            <a:pPr lvl="1">
              <a:buFont typeface="Arial" panose="020B0604020202020204" pitchFamily="34" charset="0"/>
              <a:buChar char="•"/>
            </a:pPr>
            <a:r>
              <a:rPr lang="en-US" sz="2000" dirty="0" smtClean="0">
                <a:solidFill>
                  <a:schemeClr val="tx1"/>
                </a:solidFill>
              </a:rPr>
              <a:t>These two commands will join your data together differently</a:t>
            </a:r>
          </a:p>
          <a:p>
            <a:pPr lvl="1">
              <a:buFont typeface="Arial" panose="020B0604020202020204" pitchFamily="34" charset="0"/>
              <a:buChar char="•"/>
            </a:pPr>
            <a:r>
              <a:rPr lang="en-US" sz="2000" dirty="0" smtClean="0">
                <a:solidFill>
                  <a:schemeClr val="tx1"/>
                </a:solidFill>
              </a:rPr>
              <a:t>You need to choose the command that is appropriate for your situation</a:t>
            </a:r>
          </a:p>
          <a:p>
            <a:pPr lvl="1">
              <a:buFont typeface="Arial" panose="020B0604020202020204" pitchFamily="34" charset="0"/>
              <a:buChar char="•"/>
            </a:pPr>
            <a:r>
              <a:rPr lang="en-US" sz="2000" dirty="0">
                <a:solidFill>
                  <a:schemeClr val="tx1"/>
                </a:solidFill>
              </a:rPr>
              <a:t>Helpful </a:t>
            </a:r>
            <a:r>
              <a:rPr lang="en-US" sz="2000" dirty="0" smtClean="0">
                <a:solidFill>
                  <a:schemeClr val="tx1"/>
                </a:solidFill>
              </a:rPr>
              <a:t>resource that clearly explains difference between appending and merging </a:t>
            </a:r>
            <a:r>
              <a:rPr lang="en-US" sz="2000" dirty="0" smtClean="0">
                <a:solidFill>
                  <a:schemeClr val="tx1"/>
                </a:solidFill>
                <a:hlinkClick r:id="rId2"/>
              </a:rPr>
              <a:t>https</a:t>
            </a:r>
            <a:r>
              <a:rPr lang="en-US" sz="2000" dirty="0">
                <a:solidFill>
                  <a:schemeClr val="tx1"/>
                </a:solidFill>
                <a:hlinkClick r:id="rId2"/>
              </a:rPr>
              <a:t>://www.princeton.edu/~</a:t>
            </a:r>
            <a:r>
              <a:rPr lang="en-US" sz="2000" dirty="0" smtClean="0">
                <a:solidFill>
                  <a:schemeClr val="tx1"/>
                </a:solidFill>
                <a:hlinkClick r:id="rId2"/>
              </a:rPr>
              <a:t>otorres/Merge101.pdf</a:t>
            </a:r>
            <a:r>
              <a:rPr lang="en-US" sz="2000" dirty="0" smtClean="0">
                <a:solidFill>
                  <a:schemeClr val="tx1"/>
                </a:solidFill>
              </a:rPr>
              <a:t> </a:t>
            </a:r>
          </a:p>
          <a:p>
            <a:pPr marL="201168" lvl="1" indent="0">
              <a:buNone/>
            </a:pPr>
            <a:endParaRPr lang="en-US" sz="2000" dirty="0" smtClean="0">
              <a:solidFill>
                <a:schemeClr val="tx1"/>
              </a:solidFill>
            </a:endParaRPr>
          </a:p>
        </p:txBody>
      </p:sp>
      <p:sp>
        <p:nvSpPr>
          <p:cNvPr id="4" name="TextBox 3">
            <a:extLst>
              <a:ext uri="{FF2B5EF4-FFF2-40B4-BE49-F238E27FC236}">
                <a16:creationId xmlns="" xmlns:a16="http://schemas.microsoft.com/office/drawing/2014/main" id="{1AE13DC5-3DD3-4877-9789-E00C5E901C73}"/>
              </a:ext>
            </a:extLst>
          </p:cNvPr>
          <p:cNvSpPr txBox="1"/>
          <p:nvPr/>
        </p:nvSpPr>
        <p:spPr>
          <a:xfrm>
            <a:off x="4343400" y="6412468"/>
            <a:ext cx="4876800" cy="369332"/>
          </a:xfrm>
          <a:prstGeom prst="rect">
            <a:avLst/>
          </a:prstGeom>
          <a:noFill/>
        </p:spPr>
        <p:txBody>
          <a:bodyPr wrap="square" rtlCol="0">
            <a:spAutoFit/>
          </a:bodyPr>
          <a:lstStyle/>
          <a:p>
            <a:r>
              <a:rPr lang="en-US" dirty="0">
                <a:solidFill>
                  <a:schemeClr val="bg1"/>
                </a:solidFill>
              </a:rPr>
              <a:t>https://www.stata.com/manuals13/dappend.pdf</a:t>
            </a:r>
          </a:p>
        </p:txBody>
      </p:sp>
    </p:spTree>
    <p:extLst>
      <p:ext uri="{BB962C8B-B14F-4D97-AF65-F5344CB8AC3E}">
        <p14:creationId xmlns:p14="http://schemas.microsoft.com/office/powerpoint/2010/main" val="2027909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Appending data</a:t>
            </a:r>
          </a:p>
        </p:txBody>
      </p:sp>
      <p:sp>
        <p:nvSpPr>
          <p:cNvPr id="5" name="Content Placeholder 4"/>
          <p:cNvSpPr>
            <a:spLocks noGrp="1"/>
          </p:cNvSpPr>
          <p:nvPr>
            <p:ph idx="1"/>
          </p:nvPr>
        </p:nvSpPr>
        <p:spPr>
          <a:xfrm>
            <a:off x="822959" y="1845734"/>
            <a:ext cx="7543801" cy="973666"/>
          </a:xfrm>
        </p:spPr>
        <p:txBody>
          <a:bodyPr/>
          <a:lstStyle/>
          <a:p>
            <a:r>
              <a:rPr lang="en-US" dirty="0" smtClean="0"/>
              <a:t>Scenario: You have one dataset with data for males and one dataset with data for females. You want to create a dataset that includes both males and females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68" y="2743200"/>
            <a:ext cx="7420792" cy="3213234"/>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0000" b="4000"/>
          <a:stretch/>
        </p:blipFill>
        <p:spPr>
          <a:xfrm>
            <a:off x="1066800" y="4724400"/>
            <a:ext cx="4626428" cy="1447800"/>
          </a:xfrm>
          <a:prstGeom prst="rect">
            <a:avLst/>
          </a:prstGeom>
          <a:ln>
            <a:solidFill>
              <a:schemeClr val="tx1"/>
            </a:solidFill>
          </a:ln>
        </p:spPr>
      </p:pic>
    </p:spTree>
    <p:extLst>
      <p:ext uri="{BB962C8B-B14F-4D97-AF65-F5344CB8AC3E}">
        <p14:creationId xmlns:p14="http://schemas.microsoft.com/office/powerpoint/2010/main" val="1363576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092440" cy="1450757"/>
          </a:xfrm>
        </p:spPr>
        <p:txBody>
          <a:bodyPr>
            <a:normAutofit/>
          </a:bodyPr>
          <a:lstStyle/>
          <a:p>
            <a:r>
              <a:rPr lang="en-US" sz="4000" dirty="0"/>
              <a:t>Appending </a:t>
            </a:r>
            <a:r>
              <a:rPr lang="en-US" sz="4000" dirty="0" smtClean="0"/>
              <a:t>data: Things to keep in mind</a:t>
            </a:r>
            <a:endParaRPr lang="en-US" sz="4000" dirty="0"/>
          </a:p>
        </p:txBody>
      </p:sp>
      <p:sp>
        <p:nvSpPr>
          <p:cNvPr id="5" name="Content Placeholder 4"/>
          <p:cNvSpPr>
            <a:spLocks noGrp="1"/>
          </p:cNvSpPr>
          <p:nvPr>
            <p:ph idx="1"/>
          </p:nvPr>
        </p:nvSpPr>
        <p:spPr>
          <a:xfrm>
            <a:off x="822959" y="1845734"/>
            <a:ext cx="7543801" cy="4402666"/>
          </a:xfrm>
        </p:spPr>
        <p:txBody>
          <a:bodyPr>
            <a:normAutofit/>
          </a:bodyPr>
          <a:lstStyle/>
          <a:p>
            <a:pPr>
              <a:buFont typeface="Arial" panose="020B0604020202020204" pitchFamily="34" charset="0"/>
              <a:buChar char="•"/>
            </a:pPr>
            <a:r>
              <a:rPr lang="en-US" dirty="0" smtClean="0">
                <a:solidFill>
                  <a:schemeClr val="tx1"/>
                </a:solidFill>
              </a:rPr>
              <a:t> Make </a:t>
            </a:r>
            <a:r>
              <a:rPr lang="en-US" dirty="0" smtClean="0">
                <a:solidFill>
                  <a:schemeClr val="tx1"/>
                </a:solidFill>
              </a:rPr>
              <a:t>sure your datasets have the same variable names before you append them!! It is worth spending time to make sure your variable names are exactly the same between both datasets. </a:t>
            </a:r>
          </a:p>
          <a:p>
            <a:pPr>
              <a:buFont typeface="Arial" panose="020B0604020202020204" pitchFamily="34" charset="0"/>
              <a:buChar char="•"/>
            </a:pPr>
            <a:r>
              <a:rPr lang="en-US" dirty="0">
                <a:solidFill>
                  <a:schemeClr val="tx1"/>
                </a:solidFill>
              </a:rPr>
              <a:t> </a:t>
            </a:r>
            <a:r>
              <a:rPr lang="en-US" dirty="0" smtClean="0">
                <a:solidFill>
                  <a:schemeClr val="tx1"/>
                </a:solidFill>
              </a:rPr>
              <a:t>If two datasets have the same variable name, these columns will get stacked on top of each other when you append the two datasets together. Otherwise, you’ll end up with a dataset that makes no sense.</a:t>
            </a:r>
          </a:p>
          <a:p>
            <a:pPr lvl="1">
              <a:buFont typeface="Arial" panose="020B0604020202020204" pitchFamily="34" charset="0"/>
              <a:buChar char="•"/>
            </a:pPr>
            <a:endParaRPr lang="en-US" dirty="0" smtClean="0">
              <a:solidFill>
                <a:schemeClr val="tx1"/>
              </a:solidFill>
            </a:endParaRPr>
          </a:p>
        </p:txBody>
      </p:sp>
    </p:spTree>
    <p:extLst>
      <p:ext uri="{BB962C8B-B14F-4D97-AF65-F5344CB8AC3E}">
        <p14:creationId xmlns:p14="http://schemas.microsoft.com/office/powerpoint/2010/main" val="1995980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Merging data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813461"/>
            <a:ext cx="6412665" cy="4811480"/>
          </a:xfrm>
          <a:prstGeom prst="rect">
            <a:avLst/>
          </a:prstGeom>
        </p:spPr>
      </p:pic>
      <p:sp>
        <p:nvSpPr>
          <p:cNvPr id="3" name="Content Placeholder 2"/>
          <p:cNvSpPr>
            <a:spLocks noGrp="1"/>
          </p:cNvSpPr>
          <p:nvPr>
            <p:ph idx="1"/>
          </p:nvPr>
        </p:nvSpPr>
        <p:spPr>
          <a:xfrm>
            <a:off x="4495800" y="2438400"/>
            <a:ext cx="4251960" cy="4023360"/>
          </a:xfrm>
        </p:spPr>
        <p:txBody>
          <a:bodyPr>
            <a:normAutofit/>
          </a:bodyPr>
          <a:lstStyle/>
          <a:p>
            <a:r>
              <a:rPr lang="en-US" sz="2400" dirty="0" smtClean="0">
                <a:solidFill>
                  <a:schemeClr val="tx1"/>
                </a:solidFill>
              </a:rPr>
              <a:t>Scenario</a:t>
            </a:r>
            <a:r>
              <a:rPr lang="en-US" sz="2400" dirty="0">
                <a:solidFill>
                  <a:schemeClr val="tx1"/>
                </a:solidFill>
              </a:rPr>
              <a:t>: You have one dataset </a:t>
            </a:r>
            <a:r>
              <a:rPr lang="en-US" sz="2400" dirty="0" smtClean="0">
                <a:solidFill>
                  <a:schemeClr val="tx1"/>
                </a:solidFill>
              </a:rPr>
              <a:t>with data on students’ test scores and one dataset with data on students’ family characteristics. You want to create one dataset with all of this information. </a:t>
            </a:r>
            <a:endParaRPr lang="en-US" sz="2400" dirty="0">
              <a:solidFill>
                <a:schemeClr val="tx1"/>
              </a:solidFill>
            </a:endParaRPr>
          </a:p>
        </p:txBody>
      </p:sp>
    </p:spTree>
    <p:extLst>
      <p:ext uri="{BB962C8B-B14F-4D97-AF65-F5344CB8AC3E}">
        <p14:creationId xmlns:p14="http://schemas.microsoft.com/office/powerpoint/2010/main" val="1780314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Merging data</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dirty="0" smtClean="0">
                <a:solidFill>
                  <a:schemeClr val="tx1"/>
                </a:solidFill>
              </a:rPr>
              <a:t>One-to-one</a:t>
            </a:r>
            <a:r>
              <a:rPr lang="en-US" dirty="0" smtClean="0">
                <a:solidFill>
                  <a:schemeClr val="tx1"/>
                </a:solidFill>
              </a:rPr>
              <a:t> merge </a:t>
            </a:r>
            <a:r>
              <a:rPr lang="en-US" dirty="0">
                <a:solidFill>
                  <a:schemeClr val="tx1"/>
                </a:solidFill>
              </a:rPr>
              <a:t>(1:1) </a:t>
            </a:r>
            <a:r>
              <a:rPr lang="en-US" dirty="0" smtClean="0">
                <a:solidFill>
                  <a:schemeClr val="tx1"/>
                </a:solidFill>
              </a:rPr>
              <a:t>– link one unique row in data set A to one unique row in data set B (</a:t>
            </a:r>
            <a:r>
              <a:rPr lang="en-US" dirty="0" smtClean="0">
                <a:solidFill>
                  <a:schemeClr val="tx1"/>
                </a:solidFill>
              </a:rPr>
              <a:t>this is what we did in the previous example)</a:t>
            </a:r>
            <a:endParaRPr lang="en-US" dirty="0">
              <a:solidFill>
                <a:schemeClr val="tx1"/>
              </a:solidFill>
            </a:endParaRPr>
          </a:p>
          <a:p>
            <a:pPr lvl="1">
              <a:buFont typeface="Arial" panose="020B0604020202020204" pitchFamily="34" charset="0"/>
              <a:buChar char="•"/>
            </a:pPr>
            <a:r>
              <a:rPr lang="en-US" dirty="0" smtClean="0">
                <a:solidFill>
                  <a:schemeClr val="tx1"/>
                </a:solidFill>
              </a:rPr>
              <a:t>One-to-many </a:t>
            </a:r>
            <a:r>
              <a:rPr lang="en-US" dirty="0" smtClean="0">
                <a:solidFill>
                  <a:schemeClr val="tx1"/>
                </a:solidFill>
              </a:rPr>
              <a:t>merge </a:t>
            </a:r>
            <a:r>
              <a:rPr lang="en-US" dirty="0">
                <a:solidFill>
                  <a:schemeClr val="tx1"/>
                </a:solidFill>
              </a:rPr>
              <a:t>(1:m, or m:1) </a:t>
            </a:r>
            <a:r>
              <a:rPr lang="en-US" dirty="0" smtClean="0">
                <a:solidFill>
                  <a:schemeClr val="tx1"/>
                </a:solidFill>
              </a:rPr>
              <a:t>– link </a:t>
            </a:r>
            <a:r>
              <a:rPr lang="en-US" dirty="0">
                <a:solidFill>
                  <a:schemeClr val="tx1"/>
                </a:solidFill>
              </a:rPr>
              <a:t>one unique row in data set A to multiple rows in data set B (or vice versa</a:t>
            </a:r>
            <a:r>
              <a:rPr lang="en-US" dirty="0" smtClean="0">
                <a:solidFill>
                  <a:schemeClr val="tx1"/>
                </a:solidFill>
              </a:rPr>
              <a:t>)</a:t>
            </a:r>
          </a:p>
          <a:p>
            <a:pPr lvl="2">
              <a:buFont typeface="Arial" panose="020B0604020202020204" pitchFamily="34" charset="0"/>
              <a:buChar char="•"/>
            </a:pPr>
            <a:r>
              <a:rPr lang="en-US" dirty="0" smtClean="0">
                <a:solidFill>
                  <a:schemeClr val="tx1"/>
                </a:solidFill>
              </a:rPr>
              <a:t>This is often used when you are linking data sets together at different levels. For example, you want to link state data to county data </a:t>
            </a:r>
            <a:endParaRPr lang="en-US" dirty="0">
              <a:solidFill>
                <a:schemeClr val="tx1"/>
              </a:solidFill>
            </a:endParaRPr>
          </a:p>
          <a:p>
            <a:pPr lvl="1">
              <a:buFont typeface="Arial" panose="020B0604020202020204" pitchFamily="34" charset="0"/>
              <a:buChar char="•"/>
            </a:pPr>
            <a:r>
              <a:rPr lang="en-US" dirty="0" smtClean="0">
                <a:solidFill>
                  <a:schemeClr val="tx1"/>
                </a:solidFill>
              </a:rPr>
              <a:t>Many-to-many </a:t>
            </a:r>
            <a:r>
              <a:rPr lang="en-US" dirty="0">
                <a:solidFill>
                  <a:schemeClr val="tx1"/>
                </a:solidFill>
              </a:rPr>
              <a:t>merge (</a:t>
            </a:r>
            <a:r>
              <a:rPr lang="en-US" dirty="0" err="1">
                <a:solidFill>
                  <a:schemeClr val="tx1"/>
                </a:solidFill>
              </a:rPr>
              <a:t>m:m</a:t>
            </a:r>
            <a:r>
              <a:rPr lang="en-US" dirty="0" smtClean="0">
                <a:solidFill>
                  <a:schemeClr val="tx1"/>
                </a:solidFill>
              </a:rPr>
              <a:t>)</a:t>
            </a:r>
            <a:endParaRPr lang="en-US" dirty="0">
              <a:solidFill>
                <a:schemeClr val="tx1"/>
              </a:solidFill>
            </a:endParaRPr>
          </a:p>
        </p:txBody>
      </p:sp>
      <p:sp>
        <p:nvSpPr>
          <p:cNvPr id="4" name="TextBox 3">
            <a:extLst>
              <a:ext uri="{FF2B5EF4-FFF2-40B4-BE49-F238E27FC236}">
                <a16:creationId xmlns="" xmlns:a16="http://schemas.microsoft.com/office/drawing/2014/main" id="{C500DFE8-E91C-4288-ACEC-D08CA1E990F3}"/>
              </a:ext>
            </a:extLst>
          </p:cNvPr>
          <p:cNvSpPr txBox="1"/>
          <p:nvPr/>
        </p:nvSpPr>
        <p:spPr>
          <a:xfrm>
            <a:off x="4343400" y="6412468"/>
            <a:ext cx="4876800" cy="369332"/>
          </a:xfrm>
          <a:prstGeom prst="rect">
            <a:avLst/>
          </a:prstGeom>
          <a:noFill/>
        </p:spPr>
        <p:txBody>
          <a:bodyPr wrap="square" rtlCol="0">
            <a:spAutoFit/>
          </a:bodyPr>
          <a:lstStyle/>
          <a:p>
            <a:r>
              <a:rPr lang="en-US" dirty="0">
                <a:solidFill>
                  <a:schemeClr val="bg1"/>
                </a:solidFill>
              </a:rPr>
              <a:t>https://www.stata.com/manuals13/dmerge.pdf</a:t>
            </a:r>
          </a:p>
        </p:txBody>
      </p:sp>
    </p:spTree>
    <p:extLst>
      <p:ext uri="{BB962C8B-B14F-4D97-AF65-F5344CB8AC3E}">
        <p14:creationId xmlns:p14="http://schemas.microsoft.com/office/powerpoint/2010/main" val="2149728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308243D2-E4F1-40DA-9737-EB8D09CE2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399"/>
            <a:ext cx="8915400" cy="6090005"/>
          </a:xfrm>
          <a:prstGeom prst="rect">
            <a:avLst/>
          </a:prstGeom>
        </p:spPr>
      </p:pic>
      <p:sp>
        <p:nvSpPr>
          <p:cNvPr id="10" name="Oval 9">
            <a:extLst>
              <a:ext uri="{FF2B5EF4-FFF2-40B4-BE49-F238E27FC236}">
                <a16:creationId xmlns="" xmlns:a16="http://schemas.microsoft.com/office/drawing/2014/main" id="{73D6181D-6CBC-4199-BF54-75F3B38030D0}"/>
              </a:ext>
            </a:extLst>
          </p:cNvPr>
          <p:cNvSpPr/>
          <p:nvPr/>
        </p:nvSpPr>
        <p:spPr>
          <a:xfrm>
            <a:off x="457200" y="76200"/>
            <a:ext cx="1524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A5381071-F3C7-4ABD-B423-9C606E90EA81}"/>
              </a:ext>
            </a:extLst>
          </p:cNvPr>
          <p:cNvSpPr/>
          <p:nvPr/>
        </p:nvSpPr>
        <p:spPr>
          <a:xfrm>
            <a:off x="2362200" y="5670137"/>
            <a:ext cx="1524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28D46DFC-2A0B-47D9-A7DF-E9A385FCE83E}"/>
              </a:ext>
            </a:extLst>
          </p:cNvPr>
          <p:cNvSpPr/>
          <p:nvPr/>
        </p:nvSpPr>
        <p:spPr>
          <a:xfrm>
            <a:off x="3221368" y="76200"/>
            <a:ext cx="1524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7A08AC71-C498-40A5-853A-9C1EFB488644}"/>
              </a:ext>
            </a:extLst>
          </p:cNvPr>
          <p:cNvSpPr/>
          <p:nvPr/>
        </p:nvSpPr>
        <p:spPr>
          <a:xfrm>
            <a:off x="5344484" y="76200"/>
            <a:ext cx="1524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C500DFE8-E91C-4288-ACEC-D08CA1E990F3}"/>
              </a:ext>
            </a:extLst>
          </p:cNvPr>
          <p:cNvSpPr txBox="1"/>
          <p:nvPr/>
        </p:nvSpPr>
        <p:spPr>
          <a:xfrm>
            <a:off x="4648200" y="6412468"/>
            <a:ext cx="4572000" cy="369332"/>
          </a:xfrm>
          <a:prstGeom prst="rect">
            <a:avLst/>
          </a:prstGeom>
          <a:noFill/>
        </p:spPr>
        <p:txBody>
          <a:bodyPr wrap="square" rtlCol="0">
            <a:spAutoFit/>
          </a:bodyPr>
          <a:lstStyle/>
          <a:p>
            <a:r>
              <a:rPr lang="en-US" dirty="0">
                <a:solidFill>
                  <a:schemeClr val="bg1"/>
                </a:solidFill>
              </a:rPr>
              <a:t>https://www.stata.com/manuals13/gsw2.pdf</a:t>
            </a:r>
          </a:p>
        </p:txBody>
      </p:sp>
      <p:sp>
        <p:nvSpPr>
          <p:cNvPr id="15" name="Oval 14">
            <a:extLst>
              <a:ext uri="{FF2B5EF4-FFF2-40B4-BE49-F238E27FC236}">
                <a16:creationId xmlns="" xmlns:a16="http://schemas.microsoft.com/office/drawing/2014/main" id="{94FD9FA2-2ADB-455F-8C40-6C8A7C508BE7}"/>
              </a:ext>
            </a:extLst>
          </p:cNvPr>
          <p:cNvSpPr/>
          <p:nvPr/>
        </p:nvSpPr>
        <p:spPr>
          <a:xfrm>
            <a:off x="1676400" y="990600"/>
            <a:ext cx="411707"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Merging data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908" y="1905000"/>
            <a:ext cx="6477904" cy="33056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619" y="4724400"/>
            <a:ext cx="5420481" cy="1857634"/>
          </a:xfrm>
          <a:prstGeom prst="rect">
            <a:avLst/>
          </a:prstGeom>
        </p:spPr>
      </p:pic>
      <p:sp>
        <p:nvSpPr>
          <p:cNvPr id="8" name="Oval 7"/>
          <p:cNvSpPr/>
          <p:nvPr/>
        </p:nvSpPr>
        <p:spPr>
          <a:xfrm>
            <a:off x="4594859" y="5410200"/>
            <a:ext cx="1882141"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197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092440" cy="1450757"/>
          </a:xfrm>
        </p:spPr>
        <p:txBody>
          <a:bodyPr>
            <a:normAutofit/>
          </a:bodyPr>
          <a:lstStyle/>
          <a:p>
            <a:r>
              <a:rPr lang="en-US" sz="4000" dirty="0" smtClean="0"/>
              <a:t>Merging data: Things to keep in mind</a:t>
            </a:r>
            <a:endParaRPr lang="en-US" sz="4000" dirty="0"/>
          </a:p>
        </p:txBody>
      </p:sp>
      <p:sp>
        <p:nvSpPr>
          <p:cNvPr id="5" name="Content Placeholder 4"/>
          <p:cNvSpPr>
            <a:spLocks noGrp="1"/>
          </p:cNvSpPr>
          <p:nvPr>
            <p:ph idx="1"/>
          </p:nvPr>
        </p:nvSpPr>
        <p:spPr>
          <a:xfrm>
            <a:off x="822959" y="1845734"/>
            <a:ext cx="7543801" cy="4402666"/>
          </a:xfrm>
        </p:spPr>
        <p:txBody>
          <a:bodyPr>
            <a:normAutofit/>
          </a:bodyPr>
          <a:lstStyle/>
          <a:p>
            <a:pPr>
              <a:buFont typeface="Arial" panose="020B0604020202020204" pitchFamily="34" charset="0"/>
              <a:buChar char="•"/>
            </a:pPr>
            <a:r>
              <a:rPr lang="en-US" dirty="0" smtClean="0"/>
              <a:t> The </a:t>
            </a:r>
            <a:r>
              <a:rPr lang="en-US" dirty="0">
                <a:solidFill>
                  <a:schemeClr val="tx1"/>
                </a:solidFill>
              </a:rPr>
              <a:t>k</a:t>
            </a:r>
            <a:r>
              <a:rPr lang="en-US" dirty="0" smtClean="0">
                <a:solidFill>
                  <a:schemeClr val="tx1"/>
                </a:solidFill>
              </a:rPr>
              <a:t>ey is selecting the correct variable to merge on</a:t>
            </a:r>
          </a:p>
          <a:p>
            <a:pPr lvl="1">
              <a:buFont typeface="Arial" panose="020B0604020202020204" pitchFamily="34" charset="0"/>
              <a:buChar char="•"/>
            </a:pPr>
            <a:r>
              <a:rPr lang="en-US" dirty="0">
                <a:solidFill>
                  <a:schemeClr val="tx1"/>
                </a:solidFill>
              </a:rPr>
              <a:t>Usually this is a unit ID variable, a unique ID, a respondent name, </a:t>
            </a:r>
            <a:r>
              <a:rPr lang="en-US" dirty="0" smtClean="0">
                <a:solidFill>
                  <a:schemeClr val="tx1"/>
                </a:solidFill>
              </a:rPr>
              <a:t>etc. This unique variable needs to </a:t>
            </a:r>
            <a:r>
              <a:rPr lang="en-US" dirty="0" smtClean="0">
                <a:solidFill>
                  <a:schemeClr val="tx1"/>
                </a:solidFill>
              </a:rPr>
              <a:t>be an identifier </a:t>
            </a:r>
            <a:r>
              <a:rPr lang="en-US" dirty="0" smtClean="0">
                <a:solidFill>
                  <a:schemeClr val="tx1"/>
                </a:solidFill>
              </a:rPr>
              <a:t>in both datasets. </a:t>
            </a:r>
          </a:p>
          <a:p>
            <a:pPr>
              <a:buFont typeface="Arial" panose="020B0604020202020204" pitchFamily="34" charset="0"/>
              <a:buChar char="•"/>
            </a:pPr>
            <a:r>
              <a:rPr lang="en-US" dirty="0">
                <a:solidFill>
                  <a:schemeClr val="tx1"/>
                </a:solidFill>
              </a:rPr>
              <a:t> </a:t>
            </a:r>
            <a:r>
              <a:rPr lang="en-US" dirty="0" smtClean="0">
                <a:solidFill>
                  <a:schemeClr val="tx1"/>
                </a:solidFill>
              </a:rPr>
              <a:t>Make sure you know which dataset is the “master” and which dataset is the “using” </a:t>
            </a:r>
          </a:p>
          <a:p>
            <a:pPr>
              <a:buFont typeface="Arial" panose="020B0604020202020204" pitchFamily="34" charset="0"/>
              <a:buChar char="•"/>
            </a:pPr>
            <a:r>
              <a:rPr lang="en-US" dirty="0">
                <a:solidFill>
                  <a:schemeClr val="tx1"/>
                </a:solidFill>
              </a:rPr>
              <a:t> R</a:t>
            </a:r>
            <a:r>
              <a:rPr lang="en-US" dirty="0" smtClean="0">
                <a:solidFill>
                  <a:schemeClr val="tx1"/>
                </a:solidFill>
              </a:rPr>
              <a:t>eview your dataset for duplicates before </a:t>
            </a:r>
            <a:r>
              <a:rPr lang="en-US" dirty="0" smtClean="0">
                <a:solidFill>
                  <a:schemeClr val="tx1"/>
                </a:solidFill>
              </a:rPr>
              <a:t>merging </a:t>
            </a:r>
            <a:endParaRPr lang="en-US" dirty="0" smtClean="0">
              <a:solidFill>
                <a:schemeClr val="tx1"/>
              </a:solidFill>
            </a:endParaRPr>
          </a:p>
          <a:p>
            <a:pPr>
              <a:buFont typeface="Arial" panose="020B0604020202020204" pitchFamily="34" charset="0"/>
              <a:buChar char="•"/>
            </a:pPr>
            <a:r>
              <a:rPr lang="en-US" dirty="0">
                <a:solidFill>
                  <a:schemeClr val="tx1"/>
                </a:solidFill>
              </a:rPr>
              <a:t> </a:t>
            </a:r>
            <a:r>
              <a:rPr lang="en-US" dirty="0" smtClean="0">
                <a:solidFill>
                  <a:schemeClr val="tx1"/>
                </a:solidFill>
              </a:rPr>
              <a:t>Always review the output of the merge to make sure it makes sense. Did all of the records merge successfully? If not, why? Is this intentional? Should the records that didn’t merge be dropped? Go through the records that didn’t merge to figure out why they are left over. It’s good practice to add comments about this in your “do” file.</a:t>
            </a:r>
          </a:p>
          <a:p>
            <a:pPr marL="0" indent="0">
              <a:buNone/>
            </a:pPr>
            <a:endParaRPr lang="en-US" dirty="0" smtClean="0">
              <a:solidFill>
                <a:schemeClr val="tx1"/>
              </a:solidFill>
            </a:endParaRPr>
          </a:p>
        </p:txBody>
      </p:sp>
    </p:spTree>
    <p:extLst>
      <p:ext uri="{BB962C8B-B14F-4D97-AF65-F5344CB8AC3E}">
        <p14:creationId xmlns:p14="http://schemas.microsoft.com/office/powerpoint/2010/main" val="2460653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Collapsing data</a:t>
            </a:r>
          </a:p>
        </p:txBody>
      </p:sp>
      <p:sp>
        <p:nvSpPr>
          <p:cNvPr id="3" name="Content Placeholder 2"/>
          <p:cNvSpPr>
            <a:spLocks noGrp="1"/>
          </p:cNvSpPr>
          <p:nvPr>
            <p:ph idx="1"/>
          </p:nvPr>
        </p:nvSpPr>
        <p:spPr>
          <a:xfrm>
            <a:off x="822959" y="1845734"/>
            <a:ext cx="8016241" cy="4023360"/>
          </a:xfrm>
        </p:spPr>
        <p:txBody>
          <a:bodyPr>
            <a:normAutofit/>
          </a:bodyPr>
          <a:lstStyle/>
          <a:p>
            <a:pPr>
              <a:buFont typeface="Arial" panose="020B0604020202020204" pitchFamily="34" charset="0"/>
              <a:buChar char="•"/>
            </a:pPr>
            <a:r>
              <a:rPr lang="en-US" sz="2400" dirty="0" smtClean="0">
                <a:solidFill>
                  <a:schemeClr val="tx1"/>
                </a:solidFill>
                <a:sym typeface="Wingdings" panose="05000000000000000000" pitchFamily="2" charset="2"/>
              </a:rPr>
              <a:t> The “collapse” command can be used to reduce your dataset to summary statistics </a:t>
            </a:r>
          </a:p>
          <a:p>
            <a:pPr>
              <a:buFont typeface="Arial" panose="020B0604020202020204" pitchFamily="34" charset="0"/>
              <a:buChar char="•"/>
            </a:pPr>
            <a:r>
              <a:rPr lang="en-US" sz="2400" dirty="0">
                <a:solidFill>
                  <a:schemeClr val="tx1"/>
                </a:solidFill>
                <a:sym typeface="Wingdings" panose="05000000000000000000" pitchFamily="2" charset="2"/>
              </a:rPr>
              <a:t> </a:t>
            </a:r>
            <a:r>
              <a:rPr lang="en-US" sz="2400" dirty="0" smtClean="0">
                <a:solidFill>
                  <a:schemeClr val="tx1"/>
                </a:solidFill>
                <a:sym typeface="Wingdings" panose="05000000000000000000" pitchFamily="2" charset="2"/>
              </a:rPr>
              <a:t>Generally used in situations where you need to pull a few statistics that summarize the entire dataset (perhaps to answer a quick query) but then return to the full dataset</a:t>
            </a:r>
          </a:p>
          <a:p>
            <a:pPr>
              <a:buFont typeface="Arial" panose="020B0604020202020204" pitchFamily="34" charset="0"/>
              <a:buChar char="•"/>
            </a:pPr>
            <a:r>
              <a:rPr lang="en-US" sz="2400" dirty="0" smtClean="0">
                <a:solidFill>
                  <a:schemeClr val="tx1"/>
                </a:solidFill>
                <a:sym typeface="Wingdings" panose="05000000000000000000" pitchFamily="2" charset="2"/>
              </a:rPr>
              <a:t> Use </a:t>
            </a:r>
            <a:r>
              <a:rPr lang="en-US" sz="2400" dirty="0" smtClean="0">
                <a:solidFill>
                  <a:schemeClr val="tx1"/>
                </a:solidFill>
                <a:sym typeface="Wingdings" panose="05000000000000000000" pitchFamily="2" charset="2"/>
              </a:rPr>
              <a:t>the ‘preserve</a:t>
            </a:r>
            <a:r>
              <a:rPr lang="en-US" sz="2400" dirty="0">
                <a:solidFill>
                  <a:schemeClr val="tx1"/>
                </a:solidFill>
                <a:sym typeface="Wingdings" panose="05000000000000000000" pitchFamily="2" charset="2"/>
              </a:rPr>
              <a:t>’ and ‘restore’ </a:t>
            </a:r>
            <a:r>
              <a:rPr lang="en-US" sz="2400" dirty="0" smtClean="0">
                <a:solidFill>
                  <a:schemeClr val="tx1"/>
                </a:solidFill>
                <a:sym typeface="Wingdings" panose="05000000000000000000" pitchFamily="2" charset="2"/>
              </a:rPr>
              <a:t>commands so that you can return to the full dataset. **</a:t>
            </a:r>
            <a:r>
              <a:rPr lang="en-US" sz="2400" b="1" dirty="0" smtClean="0">
                <a:solidFill>
                  <a:schemeClr val="tx1"/>
                </a:solidFill>
                <a:sym typeface="Wingdings" panose="05000000000000000000" pitchFamily="2" charset="2"/>
              </a:rPr>
              <a:t>Must run code one line at a </a:t>
            </a:r>
            <a:r>
              <a:rPr lang="en-US" sz="2400" b="1" dirty="0" smtClean="0">
                <a:solidFill>
                  <a:schemeClr val="tx1"/>
                </a:solidFill>
                <a:sym typeface="Wingdings" panose="05000000000000000000" pitchFamily="2" charset="2"/>
              </a:rPr>
              <a:t>time.</a:t>
            </a:r>
          </a:p>
          <a:p>
            <a:pPr>
              <a:buFont typeface="Arial" panose="020B0604020202020204" pitchFamily="34" charset="0"/>
              <a:buChar char="•"/>
            </a:pPr>
            <a:r>
              <a:rPr lang="en-US" sz="2400" b="1" dirty="0">
                <a:solidFill>
                  <a:schemeClr val="tx1"/>
                </a:solidFill>
                <a:sym typeface="Wingdings" panose="05000000000000000000" pitchFamily="2" charset="2"/>
              </a:rPr>
              <a:t> </a:t>
            </a:r>
            <a:r>
              <a:rPr lang="en-US" sz="2400" dirty="0" smtClean="0">
                <a:solidFill>
                  <a:schemeClr val="tx1"/>
                </a:solidFill>
                <a:sym typeface="Wingdings" panose="05000000000000000000" pitchFamily="2" charset="2"/>
              </a:rPr>
              <a:t>Summarized </a:t>
            </a:r>
            <a:r>
              <a:rPr lang="en-US" sz="2400" dirty="0" smtClean="0">
                <a:solidFill>
                  <a:schemeClr val="tx1"/>
                </a:solidFill>
                <a:sym typeface="Wingdings" panose="05000000000000000000" pitchFamily="2" charset="2"/>
              </a:rPr>
              <a:t>data will go away when you return to full dataset. </a:t>
            </a:r>
          </a:p>
          <a:p>
            <a:pPr marL="0" indent="0">
              <a:buNone/>
            </a:pPr>
            <a:endParaRPr lang="en-US" sz="2400" dirty="0">
              <a:solidFill>
                <a:schemeClr val="accent1">
                  <a:lumMod val="50000"/>
                </a:schemeClr>
              </a:solidFill>
              <a:sym typeface="Wingdings" panose="05000000000000000000" pitchFamily="2" charset="2"/>
            </a:endParaRPr>
          </a:p>
          <a:p>
            <a:endParaRPr lang="en-US" sz="2000" dirty="0">
              <a:solidFill>
                <a:schemeClr val="accent1">
                  <a:lumMod val="50000"/>
                </a:schemeClr>
              </a:solidFill>
              <a:sym typeface="Wingdings" panose="05000000000000000000" pitchFamily="2" charset="2"/>
            </a:endParaRPr>
          </a:p>
          <a:p>
            <a:endParaRPr lang="en-US" dirty="0"/>
          </a:p>
        </p:txBody>
      </p:sp>
      <p:sp>
        <p:nvSpPr>
          <p:cNvPr id="5" name="TextBox 4">
            <a:extLst>
              <a:ext uri="{FF2B5EF4-FFF2-40B4-BE49-F238E27FC236}">
                <a16:creationId xmlns="" xmlns:a16="http://schemas.microsoft.com/office/drawing/2014/main" id="{19F6F1D5-2C17-4B7B-B1D0-D0B8CFB6198E}"/>
              </a:ext>
            </a:extLst>
          </p:cNvPr>
          <p:cNvSpPr txBox="1"/>
          <p:nvPr/>
        </p:nvSpPr>
        <p:spPr>
          <a:xfrm>
            <a:off x="4343400" y="6400800"/>
            <a:ext cx="5029200" cy="369332"/>
          </a:xfrm>
          <a:prstGeom prst="rect">
            <a:avLst/>
          </a:prstGeom>
          <a:noFill/>
        </p:spPr>
        <p:txBody>
          <a:bodyPr wrap="square" rtlCol="0">
            <a:spAutoFit/>
          </a:bodyPr>
          <a:lstStyle/>
          <a:p>
            <a:r>
              <a:rPr lang="en-US" dirty="0">
                <a:solidFill>
                  <a:schemeClr val="bg1"/>
                </a:solidFill>
              </a:rPr>
              <a:t>https://www.stata.com/manuals13/dcollapse.pdf</a:t>
            </a:r>
          </a:p>
        </p:txBody>
      </p:sp>
    </p:spTree>
    <p:extLst>
      <p:ext uri="{BB962C8B-B14F-4D97-AF65-F5344CB8AC3E}">
        <p14:creationId xmlns:p14="http://schemas.microsoft.com/office/powerpoint/2010/main" val="74952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685800"/>
            <a:ext cx="8288101" cy="4419600"/>
          </a:xfrm>
          <a:prstGeom prst="rect">
            <a:avLst/>
          </a:prstGeom>
        </p:spPr>
      </p:pic>
    </p:spTree>
    <p:extLst>
      <p:ext uri="{BB962C8B-B14F-4D97-AF65-F5344CB8AC3E}">
        <p14:creationId xmlns:p14="http://schemas.microsoft.com/office/powerpoint/2010/main" val="2139282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 for different statistics</a:t>
            </a:r>
            <a:endParaRPr lang="en-US" dirty="0"/>
          </a:p>
        </p:txBody>
      </p:sp>
      <p:sp>
        <p:nvSpPr>
          <p:cNvPr id="5" name="TextBox 4">
            <a:extLst>
              <a:ext uri="{FF2B5EF4-FFF2-40B4-BE49-F238E27FC236}">
                <a16:creationId xmlns="" xmlns:a16="http://schemas.microsoft.com/office/drawing/2014/main" id="{19F6F1D5-2C17-4B7B-B1D0-D0B8CFB6198E}"/>
              </a:ext>
            </a:extLst>
          </p:cNvPr>
          <p:cNvSpPr txBox="1"/>
          <p:nvPr/>
        </p:nvSpPr>
        <p:spPr>
          <a:xfrm>
            <a:off x="4343400" y="6400800"/>
            <a:ext cx="5029200" cy="369332"/>
          </a:xfrm>
          <a:prstGeom prst="rect">
            <a:avLst/>
          </a:prstGeom>
          <a:noFill/>
        </p:spPr>
        <p:txBody>
          <a:bodyPr wrap="square" rtlCol="0">
            <a:spAutoFit/>
          </a:bodyPr>
          <a:lstStyle/>
          <a:p>
            <a:r>
              <a:rPr lang="en-US" dirty="0">
                <a:solidFill>
                  <a:schemeClr val="bg1"/>
                </a:solidFill>
              </a:rPr>
              <a:t>https://www.stata.com/manuals13/rtabstat.pdf</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05000"/>
            <a:ext cx="8509075" cy="3657600"/>
          </a:xfrm>
        </p:spPr>
      </p:pic>
    </p:spTree>
    <p:extLst>
      <p:ext uri="{BB962C8B-B14F-4D97-AF65-F5344CB8AC3E}">
        <p14:creationId xmlns:p14="http://schemas.microsoft.com/office/powerpoint/2010/main" val="86412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092440" cy="1450757"/>
          </a:xfrm>
        </p:spPr>
        <p:txBody>
          <a:bodyPr>
            <a:normAutofit/>
          </a:bodyPr>
          <a:lstStyle/>
          <a:p>
            <a:r>
              <a:rPr lang="en-US" sz="4000" dirty="0" smtClean="0"/>
              <a:t>Programming: </a:t>
            </a:r>
            <a:r>
              <a:rPr lang="en-US" sz="4000" dirty="0"/>
              <a:t>Recommended Practices</a:t>
            </a:r>
          </a:p>
        </p:txBody>
      </p:sp>
      <p:sp>
        <p:nvSpPr>
          <p:cNvPr id="3" name="Content Placeholder 2"/>
          <p:cNvSpPr>
            <a:spLocks noGrp="1"/>
          </p:cNvSpPr>
          <p:nvPr>
            <p:ph idx="1"/>
          </p:nvPr>
        </p:nvSpPr>
        <p:spPr/>
        <p:txBody>
          <a:bodyPr>
            <a:normAutofit fontScale="92500"/>
          </a:bodyPr>
          <a:lstStyle/>
          <a:p>
            <a:pPr marL="285750" indent="-285750">
              <a:buFont typeface="Arial" panose="020B0604020202020204" pitchFamily="34" charset="0"/>
              <a:buChar char="•"/>
            </a:pPr>
            <a:r>
              <a:rPr lang="en-US" sz="2400" dirty="0" smtClean="0">
                <a:solidFill>
                  <a:schemeClr val="tx1"/>
                </a:solidFill>
              </a:rPr>
              <a:t>Add LOTS of comments in your “do” </a:t>
            </a:r>
            <a:r>
              <a:rPr lang="en-US" sz="2400" dirty="0" smtClean="0">
                <a:solidFill>
                  <a:schemeClr val="tx1"/>
                </a:solidFill>
              </a:rPr>
              <a:t>files </a:t>
            </a:r>
          </a:p>
          <a:p>
            <a:pPr marL="578358" lvl="1" indent="-285750">
              <a:buFont typeface="Arial" panose="020B0604020202020204" pitchFamily="34" charset="0"/>
              <a:buChar char="•"/>
            </a:pPr>
            <a:r>
              <a:rPr lang="en-US" sz="2200" dirty="0" smtClean="0">
                <a:solidFill>
                  <a:schemeClr val="tx1"/>
                </a:solidFill>
              </a:rPr>
              <a:t>Use </a:t>
            </a:r>
            <a:r>
              <a:rPr lang="en-US" sz="2200" dirty="0" smtClean="0">
                <a:solidFill>
                  <a:srgbClr val="00B050"/>
                </a:solidFill>
              </a:rPr>
              <a:t>*</a:t>
            </a:r>
            <a:r>
              <a:rPr lang="en-US" sz="2200" dirty="0" smtClean="0">
                <a:solidFill>
                  <a:schemeClr val="tx1"/>
                </a:solidFill>
              </a:rPr>
              <a:t> to add a comment to one line</a:t>
            </a:r>
          </a:p>
          <a:p>
            <a:pPr marL="578358" lvl="1" indent="-285750">
              <a:buFont typeface="Arial" panose="020B0604020202020204" pitchFamily="34" charset="0"/>
              <a:buChar char="•"/>
            </a:pPr>
            <a:r>
              <a:rPr lang="en-US" sz="2200" dirty="0" smtClean="0">
                <a:solidFill>
                  <a:schemeClr val="tx1"/>
                </a:solidFill>
              </a:rPr>
              <a:t>Can start and end a block of text with  </a:t>
            </a:r>
            <a:r>
              <a:rPr lang="en-US" sz="2200" dirty="0" smtClean="0">
                <a:solidFill>
                  <a:srgbClr val="00B050"/>
                </a:solidFill>
              </a:rPr>
              <a:t>/*</a:t>
            </a:r>
            <a:r>
              <a:rPr lang="en-US" sz="2200" dirty="0" smtClean="0">
                <a:solidFill>
                  <a:schemeClr val="tx1"/>
                </a:solidFill>
              </a:rPr>
              <a:t>  and </a:t>
            </a:r>
            <a:r>
              <a:rPr lang="en-US" sz="2200" dirty="0" smtClean="0">
                <a:solidFill>
                  <a:srgbClr val="00B050"/>
                </a:solidFill>
              </a:rPr>
              <a:t>*/</a:t>
            </a:r>
            <a:endParaRPr lang="en-US" sz="2200" dirty="0" smtClean="0">
              <a:solidFill>
                <a:srgbClr val="00B050"/>
              </a:solidFill>
            </a:endParaRPr>
          </a:p>
          <a:p>
            <a:pPr marL="285750" indent="-285750">
              <a:buFont typeface="Arial" panose="020B0604020202020204" pitchFamily="34" charset="0"/>
              <a:buChar char="•"/>
            </a:pPr>
            <a:r>
              <a:rPr lang="en-US" sz="2400" dirty="0" smtClean="0">
                <a:solidFill>
                  <a:schemeClr val="tx1"/>
                </a:solidFill>
              </a:rPr>
              <a:t>Consistency </a:t>
            </a:r>
            <a:r>
              <a:rPr lang="en-US" sz="2400" dirty="0">
                <a:solidFill>
                  <a:schemeClr val="tx1"/>
                </a:solidFill>
              </a:rPr>
              <a:t>in variable naming will save you time</a:t>
            </a:r>
          </a:p>
          <a:p>
            <a:pPr marL="742950" lvl="1" indent="-285750">
              <a:buFont typeface="Arial" panose="020B0604020202020204" pitchFamily="34" charset="0"/>
              <a:buChar char="•"/>
            </a:pPr>
            <a:r>
              <a:rPr lang="en-US" sz="2400" dirty="0">
                <a:solidFill>
                  <a:schemeClr val="tx1"/>
                </a:solidFill>
              </a:rPr>
              <a:t>For example, if you </a:t>
            </a:r>
            <a:r>
              <a:rPr lang="en-US" sz="2400" dirty="0" smtClean="0">
                <a:solidFill>
                  <a:schemeClr val="tx1"/>
                </a:solidFill>
              </a:rPr>
              <a:t>generate 3 </a:t>
            </a:r>
            <a:r>
              <a:rPr lang="en-US" sz="2400" dirty="0">
                <a:solidFill>
                  <a:schemeClr val="tx1"/>
                </a:solidFill>
              </a:rPr>
              <a:t>year variables call them “</a:t>
            </a:r>
            <a:r>
              <a:rPr lang="en-US" sz="2400" dirty="0" err="1">
                <a:solidFill>
                  <a:schemeClr val="tx1"/>
                </a:solidFill>
              </a:rPr>
              <a:t>year_birth</a:t>
            </a:r>
            <a:r>
              <a:rPr lang="en-US" sz="2400" dirty="0">
                <a:solidFill>
                  <a:schemeClr val="tx1"/>
                </a:solidFill>
              </a:rPr>
              <a:t>” “</a:t>
            </a:r>
            <a:r>
              <a:rPr lang="en-US" sz="2400" dirty="0" err="1">
                <a:solidFill>
                  <a:schemeClr val="tx1"/>
                </a:solidFill>
              </a:rPr>
              <a:t>year_grad</a:t>
            </a:r>
            <a:r>
              <a:rPr lang="en-US" sz="2400" dirty="0">
                <a:solidFill>
                  <a:schemeClr val="tx1"/>
                </a:solidFill>
              </a:rPr>
              <a:t>” “</a:t>
            </a:r>
            <a:r>
              <a:rPr lang="en-US" sz="2400" dirty="0" err="1">
                <a:solidFill>
                  <a:schemeClr val="tx1"/>
                </a:solidFill>
              </a:rPr>
              <a:t>year_migrate</a:t>
            </a:r>
            <a:r>
              <a:rPr lang="en-US" sz="2400" dirty="0">
                <a:solidFill>
                  <a:schemeClr val="tx1"/>
                </a:solidFill>
              </a:rPr>
              <a:t>” not “</a:t>
            </a:r>
            <a:r>
              <a:rPr lang="en-US" sz="2400" dirty="0" err="1">
                <a:solidFill>
                  <a:schemeClr val="tx1"/>
                </a:solidFill>
              </a:rPr>
              <a:t>birthyear</a:t>
            </a:r>
            <a:r>
              <a:rPr lang="en-US" sz="2400" dirty="0">
                <a:solidFill>
                  <a:schemeClr val="tx1"/>
                </a:solidFill>
              </a:rPr>
              <a:t>” “</a:t>
            </a:r>
            <a:r>
              <a:rPr lang="en-US" sz="2400" dirty="0" err="1">
                <a:solidFill>
                  <a:schemeClr val="tx1"/>
                </a:solidFill>
              </a:rPr>
              <a:t>year_grad</a:t>
            </a:r>
            <a:r>
              <a:rPr lang="en-US" sz="2400" dirty="0">
                <a:solidFill>
                  <a:schemeClr val="tx1"/>
                </a:solidFill>
              </a:rPr>
              <a:t>” and “</a:t>
            </a:r>
            <a:r>
              <a:rPr lang="en-US" sz="2400" dirty="0" err="1">
                <a:solidFill>
                  <a:schemeClr val="tx1"/>
                </a:solidFill>
              </a:rPr>
              <a:t>yearofmigration</a:t>
            </a:r>
            <a:r>
              <a:rPr lang="en-US" sz="2400" dirty="0">
                <a:solidFill>
                  <a:schemeClr val="tx1"/>
                </a:solidFill>
              </a:rPr>
              <a:t>” </a:t>
            </a:r>
            <a:endParaRPr lang="en-US" sz="2400" dirty="0" smtClean="0">
              <a:solidFill>
                <a:schemeClr val="tx1"/>
              </a:solidFill>
            </a:endParaRPr>
          </a:p>
          <a:p>
            <a:pPr marL="450342" indent="-285750">
              <a:buFont typeface="Arial" panose="020B0604020202020204" pitchFamily="34" charset="0"/>
              <a:buChar char="•"/>
            </a:pPr>
            <a:r>
              <a:rPr lang="en-US" sz="2600" dirty="0" smtClean="0">
                <a:solidFill>
                  <a:schemeClr val="tx1"/>
                </a:solidFill>
              </a:rPr>
              <a:t>Focus on doing one thing in each step; group similar steps together in your “do” file</a:t>
            </a:r>
          </a:p>
          <a:p>
            <a:pPr marL="450342" indent="-285750">
              <a:buFont typeface="Arial" panose="020B0604020202020204" pitchFamily="34" charset="0"/>
              <a:buChar char="•"/>
            </a:pPr>
            <a:r>
              <a:rPr lang="en-US" sz="2600" dirty="0" smtClean="0">
                <a:solidFill>
                  <a:schemeClr val="tx1"/>
                </a:solidFill>
              </a:rPr>
              <a:t>Any other recommendations from personal experience?</a:t>
            </a:r>
            <a:endParaRPr lang="en-US" sz="2600" dirty="0">
              <a:solidFill>
                <a:schemeClr val="tx1"/>
              </a:solidFill>
            </a:endParaRPr>
          </a:p>
          <a:p>
            <a:endParaRPr lang="en-US" dirty="0"/>
          </a:p>
        </p:txBody>
      </p:sp>
    </p:spTree>
    <p:extLst>
      <p:ext uri="{BB962C8B-B14F-4D97-AF65-F5344CB8AC3E}">
        <p14:creationId xmlns:p14="http://schemas.microsoft.com/office/powerpoint/2010/main" val="1541862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737361"/>
            <a:ext cx="8077200" cy="4154984"/>
          </a:xfrm>
          <a:prstGeom prst="rect">
            <a:avLst/>
          </a:prstGeom>
          <a:noFill/>
        </p:spPr>
        <p:txBody>
          <a:bodyPr wrap="square" rtlCol="0">
            <a:spAutoFit/>
          </a:bodyPr>
          <a:lstStyle/>
          <a:p>
            <a:r>
              <a:rPr lang="en-US" sz="2400" dirty="0"/>
              <a:t>1/24 – Stata overview </a:t>
            </a:r>
          </a:p>
          <a:p>
            <a:r>
              <a:rPr lang="en-US" sz="2400" dirty="0"/>
              <a:t>1/31 – xi regression </a:t>
            </a:r>
            <a:r>
              <a:rPr lang="en-US" sz="2400" dirty="0" smtClean="0"/>
              <a:t>command vs</a:t>
            </a:r>
            <a:r>
              <a:rPr lang="en-US" sz="2400" dirty="0"/>
              <a:t>. creating all FE variables</a:t>
            </a:r>
          </a:p>
          <a:p>
            <a:r>
              <a:rPr lang="en-US" sz="2400" dirty="0"/>
              <a:t>2/7 –</a:t>
            </a:r>
          </a:p>
          <a:p>
            <a:r>
              <a:rPr lang="en-US" sz="2400" dirty="0"/>
              <a:t>2/14 –</a:t>
            </a:r>
          </a:p>
          <a:p>
            <a:r>
              <a:rPr lang="en-US" sz="2400" dirty="0"/>
              <a:t>2/21 – </a:t>
            </a:r>
          </a:p>
          <a:p>
            <a:r>
              <a:rPr lang="en-US" sz="2400" dirty="0"/>
              <a:t>2/28 – </a:t>
            </a:r>
          </a:p>
          <a:p>
            <a:r>
              <a:rPr lang="en-US" sz="2400" dirty="0"/>
              <a:t>3/7 – export tables/regressions/charts into Excel</a:t>
            </a:r>
          </a:p>
          <a:p>
            <a:r>
              <a:rPr lang="en-US" sz="2400" dirty="0"/>
              <a:t>3/28 – </a:t>
            </a:r>
          </a:p>
          <a:p>
            <a:r>
              <a:rPr lang="en-US" sz="2400" dirty="0"/>
              <a:t>4/4 – </a:t>
            </a:r>
          </a:p>
          <a:p>
            <a:r>
              <a:rPr lang="en-US" sz="2400" dirty="0"/>
              <a:t>4/11 – </a:t>
            </a:r>
          </a:p>
          <a:p>
            <a:r>
              <a:rPr lang="en-US" sz="2400" dirty="0"/>
              <a:t>4/18 – </a:t>
            </a:r>
          </a:p>
        </p:txBody>
      </p:sp>
      <p:sp>
        <p:nvSpPr>
          <p:cNvPr id="2" name="Title 1"/>
          <p:cNvSpPr>
            <a:spLocks noGrp="1"/>
          </p:cNvSpPr>
          <p:nvPr>
            <p:ph type="title"/>
          </p:nvPr>
        </p:nvSpPr>
        <p:spPr/>
        <p:txBody>
          <a:bodyPr/>
          <a:lstStyle/>
          <a:p>
            <a:r>
              <a:rPr lang="en-US" dirty="0"/>
              <a:t>Suggestions for future topics?</a:t>
            </a:r>
          </a:p>
        </p:txBody>
      </p:sp>
    </p:spTree>
    <p:extLst>
      <p:ext uri="{BB962C8B-B14F-4D97-AF65-F5344CB8AC3E}">
        <p14:creationId xmlns:p14="http://schemas.microsoft.com/office/powerpoint/2010/main" val="3908821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Reference Tools for Learning Stata</a:t>
            </a:r>
          </a:p>
        </p:txBody>
      </p:sp>
      <p:sp>
        <p:nvSpPr>
          <p:cNvPr id="3" name="Content Placeholder 2">
            <a:extLst>
              <a:ext uri="{FF2B5EF4-FFF2-40B4-BE49-F238E27FC236}">
                <a16:creationId xmlns="" xmlns:a16="http://schemas.microsoft.com/office/drawing/2014/main" id="{B6D62F7E-503C-434B-8BF9-85628258A1B3}"/>
              </a:ext>
            </a:extLst>
          </p:cNvPr>
          <p:cNvSpPr>
            <a:spLocks noGrp="1"/>
          </p:cNvSpPr>
          <p:nvPr>
            <p:ph idx="1"/>
          </p:nvPr>
        </p:nvSpPr>
        <p:spPr>
          <a:xfrm>
            <a:off x="822959" y="1845734"/>
            <a:ext cx="7543801" cy="4023360"/>
          </a:xfrm>
        </p:spPr>
        <p:txBody>
          <a:bodyPr>
            <a:normAutofit lnSpcReduction="10000"/>
          </a:bodyPr>
          <a:lstStyle/>
          <a:p>
            <a:pPr>
              <a:buFont typeface="Arial" panose="020B0604020202020204" pitchFamily="34" charset="0"/>
              <a:buChar char="•"/>
            </a:pPr>
            <a:r>
              <a:rPr lang="en-US" sz="2000" dirty="0">
                <a:solidFill>
                  <a:schemeClr val="accent1">
                    <a:lumMod val="50000"/>
                  </a:schemeClr>
                </a:solidFill>
                <a:sym typeface="Wingdings" panose="05000000000000000000" pitchFamily="2" charset="2"/>
              </a:rPr>
              <a:t> </a:t>
            </a:r>
            <a:r>
              <a:rPr lang="en-US" sz="2000" dirty="0">
                <a:solidFill>
                  <a:schemeClr val="tx1"/>
                </a:solidFill>
                <a:sym typeface="Wingdings" panose="05000000000000000000" pitchFamily="2" charset="2"/>
              </a:rPr>
              <a:t>The way to learn Stata is by trial and error</a:t>
            </a:r>
          </a:p>
          <a:p>
            <a:pPr>
              <a:buFont typeface="Arial" panose="020B0604020202020204" pitchFamily="34" charset="0"/>
              <a:buChar char="•"/>
            </a:pPr>
            <a:r>
              <a:rPr lang="en-US" sz="2000" dirty="0">
                <a:solidFill>
                  <a:schemeClr val="tx1"/>
                </a:solidFill>
                <a:sym typeface="Wingdings" panose="05000000000000000000" pitchFamily="2" charset="2"/>
              </a:rPr>
              <a:t> Type “help” + command of interest into </a:t>
            </a:r>
            <a:r>
              <a:rPr lang="en-US" sz="2000" dirty="0" smtClean="0">
                <a:solidFill>
                  <a:schemeClr val="tx1"/>
                </a:solidFill>
                <a:sym typeface="Wingdings" panose="05000000000000000000" pitchFamily="2" charset="2"/>
              </a:rPr>
              <a:t>STATA</a:t>
            </a:r>
          </a:p>
          <a:p>
            <a:pPr>
              <a:buFont typeface="Arial" panose="020B0604020202020204" pitchFamily="34" charset="0"/>
              <a:buChar char="•"/>
            </a:pPr>
            <a:r>
              <a:rPr lang="en-US" dirty="0">
                <a:solidFill>
                  <a:schemeClr val="tx1"/>
                </a:solidFill>
                <a:sym typeface="Wingdings" panose="05000000000000000000" pitchFamily="2" charset="2"/>
              </a:rPr>
              <a:t> </a:t>
            </a:r>
            <a:r>
              <a:rPr lang="en-US" dirty="0" smtClean="0">
                <a:solidFill>
                  <a:schemeClr val="tx1"/>
                </a:solidFill>
                <a:sym typeface="Wingdings" panose="05000000000000000000" pitchFamily="2" charset="2"/>
              </a:rPr>
              <a:t>Me! (</a:t>
            </a:r>
            <a:r>
              <a:rPr lang="en-US" dirty="0" smtClean="0">
                <a:solidFill>
                  <a:schemeClr val="tx1"/>
                </a:solidFill>
                <a:sym typeface="Wingdings" panose="05000000000000000000" pitchFamily="2" charset="2"/>
                <a:hlinkClick r:id="rId2"/>
              </a:rPr>
              <a:t>mkdiliberti@gwu.edu</a:t>
            </a:r>
            <a:r>
              <a:rPr lang="en-US" dirty="0" smtClean="0">
                <a:solidFill>
                  <a:schemeClr val="tx1"/>
                </a:solidFill>
                <a:sym typeface="Wingdings" panose="05000000000000000000" pitchFamily="2" charset="2"/>
              </a:rPr>
              <a:t>) </a:t>
            </a:r>
            <a:endParaRPr lang="en-US" sz="2000" dirty="0">
              <a:solidFill>
                <a:schemeClr val="tx1"/>
              </a:solidFill>
              <a:sym typeface="Wingdings" panose="05000000000000000000" pitchFamily="2" charset="2"/>
            </a:endParaRPr>
          </a:p>
          <a:p>
            <a:pPr>
              <a:buFont typeface="Arial" panose="020B0604020202020204" pitchFamily="34" charset="0"/>
              <a:buChar char="•"/>
            </a:pPr>
            <a:r>
              <a:rPr lang="en-US" dirty="0">
                <a:solidFill>
                  <a:schemeClr val="accent1">
                    <a:lumMod val="50000"/>
                  </a:schemeClr>
                </a:solidFill>
                <a:sym typeface="Wingdings" panose="05000000000000000000" pitchFamily="2" charset="2"/>
              </a:rPr>
              <a:t> </a:t>
            </a:r>
            <a:r>
              <a:rPr lang="en-US" dirty="0">
                <a:solidFill>
                  <a:schemeClr val="tx1"/>
                </a:solidFill>
                <a:sym typeface="Wingdings" panose="05000000000000000000" pitchFamily="2" charset="2"/>
              </a:rPr>
              <a:t>GW Library Event </a:t>
            </a:r>
            <a:r>
              <a:rPr lang="en-US" dirty="0">
                <a:solidFill>
                  <a:schemeClr val="accent1">
                    <a:lumMod val="50000"/>
                  </a:schemeClr>
                </a:solidFill>
                <a:sym typeface="Wingdings" panose="05000000000000000000" pitchFamily="2" charset="2"/>
              </a:rPr>
              <a:t>(</a:t>
            </a:r>
            <a:r>
              <a:rPr lang="en-US" dirty="0">
                <a:solidFill>
                  <a:schemeClr val="accent1">
                    <a:lumMod val="50000"/>
                  </a:schemeClr>
                </a:solidFill>
                <a:sym typeface="Wingdings" panose="05000000000000000000" pitchFamily="2" charset="2"/>
                <a:hlinkClick r:id="rId3"/>
              </a:rPr>
              <a:t>https://library.gwu.edu/news-events/events/introduction-stata</a:t>
            </a:r>
            <a:r>
              <a:rPr lang="en-US" dirty="0">
                <a:solidFill>
                  <a:schemeClr val="accent1">
                    <a:lumMod val="50000"/>
                  </a:schemeClr>
                </a:solidFill>
                <a:sym typeface="Wingdings" panose="05000000000000000000" pitchFamily="2" charset="2"/>
              </a:rPr>
              <a:t>) </a:t>
            </a:r>
            <a:endParaRPr lang="en-US" dirty="0" smtClean="0">
              <a:solidFill>
                <a:schemeClr val="accent1">
                  <a:lumMod val="50000"/>
                </a:schemeClr>
              </a:solidFill>
              <a:sym typeface="Wingdings" panose="05000000000000000000" pitchFamily="2" charset="2"/>
            </a:endParaRPr>
          </a:p>
          <a:p>
            <a:pPr>
              <a:buFont typeface="Arial" panose="020B0604020202020204" pitchFamily="34" charset="0"/>
              <a:buChar char="•"/>
            </a:pPr>
            <a:r>
              <a:rPr lang="en-US" sz="2000" dirty="0">
                <a:solidFill>
                  <a:schemeClr val="accent1">
                    <a:lumMod val="50000"/>
                  </a:schemeClr>
                </a:solidFill>
                <a:sym typeface="Wingdings" panose="05000000000000000000" pitchFamily="2" charset="2"/>
              </a:rPr>
              <a:t> </a:t>
            </a:r>
            <a:r>
              <a:rPr lang="en-US" sz="2000" dirty="0" smtClean="0">
                <a:solidFill>
                  <a:schemeClr val="tx1"/>
                </a:solidFill>
                <a:sym typeface="Wingdings" panose="05000000000000000000" pitchFamily="2" charset="2"/>
              </a:rPr>
              <a:t>Links at the bottom of these slides</a:t>
            </a:r>
            <a:endParaRPr lang="en-US" sz="2000" dirty="0">
              <a:solidFill>
                <a:schemeClr val="tx1"/>
              </a:solidFill>
              <a:sym typeface="Wingdings" panose="05000000000000000000" pitchFamily="2" charset="2"/>
            </a:endParaRPr>
          </a:p>
          <a:p>
            <a:pPr>
              <a:buFont typeface="Arial" panose="020B0604020202020204" pitchFamily="34" charset="0"/>
              <a:buChar char="•"/>
            </a:pPr>
            <a:r>
              <a:rPr lang="en-US" dirty="0">
                <a:solidFill>
                  <a:schemeClr val="accent1">
                    <a:lumMod val="50000"/>
                  </a:schemeClr>
                </a:solidFill>
                <a:sym typeface="Wingdings" panose="05000000000000000000" pitchFamily="2" charset="2"/>
              </a:rPr>
              <a:t> </a:t>
            </a:r>
            <a:r>
              <a:rPr lang="en-US" dirty="0">
                <a:solidFill>
                  <a:schemeClr val="tx1"/>
                </a:solidFill>
                <a:sym typeface="Wingdings" panose="05000000000000000000" pitchFamily="2" charset="2"/>
              </a:rPr>
              <a:t>Online resources </a:t>
            </a:r>
          </a:p>
          <a:p>
            <a:pPr lvl="1">
              <a:buFont typeface="Arial" panose="020B0604020202020204" pitchFamily="34" charset="0"/>
              <a:buChar char="•"/>
            </a:pPr>
            <a:r>
              <a:rPr lang="en-US" dirty="0">
                <a:solidFill>
                  <a:schemeClr val="accent1">
                    <a:lumMod val="50000"/>
                  </a:schemeClr>
                </a:solidFill>
                <a:sym typeface="Wingdings" panose="05000000000000000000" pitchFamily="2" charset="2"/>
                <a:hlinkClick r:id="rId4"/>
              </a:rPr>
              <a:t>https://stats.idre.ucla.edu/stata/modules</a:t>
            </a:r>
            <a:r>
              <a:rPr lang="en-US" dirty="0" smtClean="0">
                <a:solidFill>
                  <a:schemeClr val="accent1">
                    <a:lumMod val="50000"/>
                  </a:schemeClr>
                </a:solidFill>
                <a:sym typeface="Wingdings" panose="05000000000000000000" pitchFamily="2" charset="2"/>
                <a:hlinkClick r:id="rId4"/>
              </a:rPr>
              <a:t>/</a:t>
            </a:r>
            <a:endParaRPr lang="en-US" dirty="0" smtClean="0">
              <a:solidFill>
                <a:schemeClr val="accent1">
                  <a:lumMod val="50000"/>
                </a:schemeClr>
              </a:solidFill>
              <a:sym typeface="Wingdings" panose="05000000000000000000" pitchFamily="2" charset="2"/>
            </a:endParaRPr>
          </a:p>
          <a:p>
            <a:pPr lvl="1">
              <a:buFont typeface="Arial" panose="020B0604020202020204" pitchFamily="34" charset="0"/>
              <a:buChar char="•"/>
            </a:pPr>
            <a:r>
              <a:rPr lang="en-US" dirty="0">
                <a:solidFill>
                  <a:schemeClr val="accent1">
                    <a:lumMod val="50000"/>
                  </a:schemeClr>
                </a:solidFill>
                <a:sym typeface="Wingdings" panose="05000000000000000000" pitchFamily="2" charset="2"/>
                <a:hlinkClick r:id="rId5"/>
              </a:rPr>
              <a:t>https://www.stata.com/support/faqs/data-management/true-and-false</a:t>
            </a:r>
            <a:r>
              <a:rPr lang="en-US" dirty="0" smtClean="0">
                <a:solidFill>
                  <a:schemeClr val="accent1">
                    <a:lumMod val="50000"/>
                  </a:schemeClr>
                </a:solidFill>
                <a:sym typeface="Wingdings" panose="05000000000000000000" pitchFamily="2" charset="2"/>
                <a:hlinkClick r:id="rId5"/>
              </a:rPr>
              <a:t>/</a:t>
            </a:r>
            <a:r>
              <a:rPr lang="en-US" dirty="0" smtClean="0">
                <a:solidFill>
                  <a:schemeClr val="accent1">
                    <a:lumMod val="50000"/>
                  </a:schemeClr>
                </a:solidFill>
                <a:sym typeface="Wingdings" panose="05000000000000000000" pitchFamily="2" charset="2"/>
              </a:rPr>
              <a:t> </a:t>
            </a:r>
            <a:endParaRPr lang="en-US" dirty="0">
              <a:solidFill>
                <a:schemeClr val="accent1">
                  <a:lumMod val="50000"/>
                </a:schemeClr>
              </a:solidFill>
              <a:sym typeface="Wingdings" panose="05000000000000000000" pitchFamily="2" charset="2"/>
            </a:endParaRPr>
          </a:p>
          <a:p>
            <a:pPr lvl="1">
              <a:buFont typeface="Arial" panose="020B0604020202020204" pitchFamily="34" charset="0"/>
              <a:buChar char="•"/>
            </a:pPr>
            <a:r>
              <a:rPr lang="en-US" dirty="0">
                <a:solidFill>
                  <a:schemeClr val="accent1">
                    <a:lumMod val="50000"/>
                  </a:schemeClr>
                </a:solidFill>
                <a:sym typeface="Wingdings" panose="05000000000000000000" pitchFamily="2" charset="2"/>
                <a:hlinkClick r:id="rId6"/>
              </a:rPr>
              <a:t>https://www.youtube.com/user/statacorp/videos</a:t>
            </a:r>
            <a:r>
              <a:rPr lang="en-US" dirty="0">
                <a:solidFill>
                  <a:schemeClr val="accent1">
                    <a:lumMod val="50000"/>
                  </a:schemeClr>
                </a:solidFill>
                <a:sym typeface="Wingdings" panose="05000000000000000000" pitchFamily="2" charset="2"/>
              </a:rPr>
              <a:t> </a:t>
            </a:r>
          </a:p>
          <a:p>
            <a:pPr lvl="1">
              <a:buFont typeface="Arial" panose="020B0604020202020204" pitchFamily="34" charset="0"/>
              <a:buChar char="•"/>
            </a:pPr>
            <a:r>
              <a:rPr lang="en-US" dirty="0">
                <a:solidFill>
                  <a:schemeClr val="accent1">
                    <a:lumMod val="50000"/>
                  </a:schemeClr>
                </a:solidFill>
                <a:sym typeface="Wingdings" panose="05000000000000000000" pitchFamily="2" charset="2"/>
                <a:hlinkClick r:id="rId7"/>
              </a:rPr>
              <a:t>https://www.stata.com/links/resources-for-learning-stata/</a:t>
            </a:r>
            <a:r>
              <a:rPr lang="en-US" dirty="0">
                <a:solidFill>
                  <a:schemeClr val="accent1">
                    <a:lumMod val="50000"/>
                  </a:schemeClr>
                </a:solidFill>
                <a:sym typeface="Wingdings" panose="05000000000000000000" pitchFamily="2" charset="2"/>
              </a:rPr>
              <a:t> </a:t>
            </a:r>
          </a:p>
          <a:p>
            <a:endParaRPr lang="en-US" dirty="0"/>
          </a:p>
        </p:txBody>
      </p:sp>
      <p:sp>
        <p:nvSpPr>
          <p:cNvPr id="4" name="TextBox 3"/>
          <p:cNvSpPr txBox="1"/>
          <p:nvPr/>
        </p:nvSpPr>
        <p:spPr>
          <a:xfrm>
            <a:off x="1219200" y="6400800"/>
            <a:ext cx="8382000" cy="369332"/>
          </a:xfrm>
          <a:prstGeom prst="rect">
            <a:avLst/>
          </a:prstGeom>
          <a:noFill/>
        </p:spPr>
        <p:txBody>
          <a:bodyPr wrap="square" rtlCol="0">
            <a:spAutoFit/>
          </a:bodyPr>
          <a:lstStyle/>
          <a:p>
            <a:r>
              <a:rPr lang="en-US" dirty="0" smtClean="0"/>
              <a:t>Thank you to Anne Kruse; I adapted this PowerPoint from one she created last year!</a:t>
            </a:r>
            <a:endParaRPr lang="en-US" dirty="0"/>
          </a:p>
        </p:txBody>
      </p:sp>
    </p:spTree>
    <p:extLst>
      <p:ext uri="{BB962C8B-B14F-4D97-AF65-F5344CB8AC3E}">
        <p14:creationId xmlns:p14="http://schemas.microsoft.com/office/powerpoint/2010/main" val="243046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599" y="1737361"/>
            <a:ext cx="3581401"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Type your commands here (as opposed to in the “command” box) so that you can preserve the history</a:t>
            </a:r>
          </a:p>
          <a:p>
            <a:pPr marL="285750" indent="-285750">
              <a:buFont typeface="Arial" panose="020B0604020202020204" pitchFamily="34" charset="0"/>
              <a:buChar char="•"/>
            </a:pPr>
            <a:r>
              <a:rPr lang="en-US" sz="2400" dirty="0"/>
              <a:t>Save “do” file so that you can access it later</a:t>
            </a:r>
          </a:p>
          <a:p>
            <a:pPr marL="285750" indent="-285750">
              <a:buFont typeface="Arial" panose="020B0604020202020204" pitchFamily="34" charset="0"/>
              <a:buChar char="•"/>
            </a:pPr>
            <a:r>
              <a:rPr lang="en-US" sz="2400" dirty="0"/>
              <a:t>Common practice to write a “do” file so that you can run the entire file at once</a:t>
            </a:r>
          </a:p>
          <a:p>
            <a:pPr marL="285750" indent="-285750">
              <a:buFont typeface="Arial" panose="020B0604020202020204" pitchFamily="34" charset="0"/>
              <a:buChar char="•"/>
            </a:pPr>
            <a:endParaRPr lang="en-US" sz="2400" dirty="0"/>
          </a:p>
        </p:txBody>
      </p:sp>
      <p:sp>
        <p:nvSpPr>
          <p:cNvPr id="2" name="Title 1"/>
          <p:cNvSpPr>
            <a:spLocks noGrp="1"/>
          </p:cNvSpPr>
          <p:nvPr>
            <p:ph type="title"/>
          </p:nvPr>
        </p:nvSpPr>
        <p:spPr/>
        <p:txBody>
          <a:bodyPr/>
          <a:lstStyle/>
          <a:p>
            <a:r>
              <a:rPr lang="en-US" dirty="0"/>
              <a:t>“Do” file</a:t>
            </a:r>
          </a:p>
        </p:txBody>
      </p:sp>
      <p:sp>
        <p:nvSpPr>
          <p:cNvPr id="9" name="TextBox 8">
            <a:extLst>
              <a:ext uri="{FF2B5EF4-FFF2-40B4-BE49-F238E27FC236}">
                <a16:creationId xmlns="" xmlns:a16="http://schemas.microsoft.com/office/drawing/2014/main" id="{19F6F1D5-2C17-4B7B-B1D0-D0B8CFB6198E}"/>
              </a:ext>
            </a:extLst>
          </p:cNvPr>
          <p:cNvSpPr txBox="1"/>
          <p:nvPr/>
        </p:nvSpPr>
        <p:spPr>
          <a:xfrm>
            <a:off x="4648200" y="6412468"/>
            <a:ext cx="4572000" cy="369332"/>
          </a:xfrm>
          <a:prstGeom prst="rect">
            <a:avLst/>
          </a:prstGeom>
          <a:noFill/>
        </p:spPr>
        <p:txBody>
          <a:bodyPr wrap="square" rtlCol="0">
            <a:spAutoFit/>
          </a:bodyPr>
          <a:lstStyle/>
          <a:p>
            <a:r>
              <a:rPr lang="en-US" dirty="0">
                <a:solidFill>
                  <a:schemeClr val="bg1"/>
                </a:solidFill>
              </a:rPr>
              <a:t>https://www.stata.com/manuals13/u16.pdf</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7530" b="11248"/>
          <a:stretch/>
        </p:blipFill>
        <p:spPr>
          <a:xfrm>
            <a:off x="4267200" y="2057400"/>
            <a:ext cx="4584962" cy="3086403"/>
          </a:xfrm>
          <a:prstGeom prst="rect">
            <a:avLst/>
          </a:prstGeom>
          <a:ln>
            <a:solidFill>
              <a:schemeClr val="tx1"/>
            </a:solidFill>
          </a:ln>
        </p:spPr>
      </p:pic>
    </p:spTree>
    <p:extLst>
      <p:ext uri="{BB962C8B-B14F-4D97-AF65-F5344CB8AC3E}">
        <p14:creationId xmlns:p14="http://schemas.microsoft.com/office/powerpoint/2010/main" val="403373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940040" cy="1450757"/>
          </a:xfrm>
        </p:spPr>
        <p:txBody>
          <a:bodyPr>
            <a:normAutofit/>
          </a:bodyPr>
          <a:lstStyle/>
          <a:p>
            <a:r>
              <a:rPr lang="en-US" sz="4400" dirty="0"/>
              <a:t>“Do” </a:t>
            </a:r>
            <a:r>
              <a:rPr lang="en-US" sz="4400" dirty="0" smtClean="0"/>
              <a:t>file: Recommended </a:t>
            </a:r>
            <a:r>
              <a:rPr lang="en-US" sz="4400" dirty="0"/>
              <a:t>Practices</a:t>
            </a:r>
          </a:p>
        </p:txBody>
      </p:sp>
      <p:sp>
        <p:nvSpPr>
          <p:cNvPr id="4" name="TextBox 3">
            <a:extLst>
              <a:ext uri="{FF2B5EF4-FFF2-40B4-BE49-F238E27FC236}">
                <a16:creationId xmlns="" xmlns:a16="http://schemas.microsoft.com/office/drawing/2014/main" id="{D0974E72-F51A-42D7-BBAD-0ACB31D42525}"/>
              </a:ext>
            </a:extLst>
          </p:cNvPr>
          <p:cNvSpPr txBox="1"/>
          <p:nvPr/>
        </p:nvSpPr>
        <p:spPr>
          <a:xfrm>
            <a:off x="609600" y="1737361"/>
            <a:ext cx="7924800" cy="3046988"/>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0000"/>
                </a:solidFill>
              </a:rPr>
              <a:t>ALWAYS</a:t>
            </a:r>
            <a:r>
              <a:rPr lang="en-US" sz="2400" dirty="0"/>
              <a:t> use a “do” </a:t>
            </a:r>
            <a:r>
              <a:rPr lang="en-US" sz="2400" dirty="0" smtClean="0"/>
              <a:t>file</a:t>
            </a:r>
          </a:p>
          <a:p>
            <a:pPr marL="285750" indent="-285750">
              <a:buFont typeface="Arial" panose="020B0604020202020204" pitchFamily="34" charset="0"/>
              <a:buChar char="•"/>
            </a:pPr>
            <a:r>
              <a:rPr lang="en-US" sz="2400" dirty="0" smtClean="0"/>
              <a:t>Generally, begin </a:t>
            </a:r>
            <a:r>
              <a:rPr lang="en-US" sz="2400" dirty="0"/>
              <a:t>the “do” file by clearing memory using “clear” </a:t>
            </a:r>
            <a:r>
              <a:rPr lang="en-US" sz="2400" dirty="0" smtClean="0"/>
              <a:t>command</a:t>
            </a:r>
            <a:endParaRPr lang="en-US" sz="2400" dirty="0"/>
          </a:p>
          <a:p>
            <a:pPr marL="285750" indent="-285750">
              <a:buFont typeface="Arial" panose="020B0604020202020204" pitchFamily="34" charset="0"/>
              <a:buChar char="•"/>
            </a:pPr>
            <a:r>
              <a:rPr lang="en-US" sz="2400" dirty="0"/>
              <a:t>Each “do” file should have a purpose; not everything needs to go in the same “do” </a:t>
            </a:r>
            <a:r>
              <a:rPr lang="en-US" sz="2400" dirty="0" smtClean="0"/>
              <a:t>file</a:t>
            </a:r>
            <a:endParaRPr lang="en-US" sz="2400" dirty="0"/>
          </a:p>
          <a:p>
            <a:pPr marL="285750" indent="-285750">
              <a:buFont typeface="Arial" panose="020B0604020202020204" pitchFamily="34" charset="0"/>
              <a:buChar char="•"/>
            </a:pPr>
            <a:r>
              <a:rPr lang="en-US" sz="2400" dirty="0"/>
              <a:t>Add comments to yourself in the “do” file explaining what you are doing and why</a:t>
            </a:r>
          </a:p>
          <a:p>
            <a:endParaRPr lang="en-US" sz="2400" dirty="0"/>
          </a:p>
        </p:txBody>
      </p:sp>
    </p:spTree>
    <p:extLst>
      <p:ext uri="{BB962C8B-B14F-4D97-AF65-F5344CB8AC3E}">
        <p14:creationId xmlns:p14="http://schemas.microsoft.com/office/powerpoint/2010/main" val="214530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Importing Your Data</a:t>
            </a:r>
          </a:p>
        </p:txBody>
      </p:sp>
      <p:sp>
        <p:nvSpPr>
          <p:cNvPr id="6" name="TextBox 5">
            <a:extLst>
              <a:ext uri="{FF2B5EF4-FFF2-40B4-BE49-F238E27FC236}">
                <a16:creationId xmlns="" xmlns:a16="http://schemas.microsoft.com/office/drawing/2014/main" id="{9B45F488-8838-4DD0-BF32-1F58809F1669}"/>
              </a:ext>
            </a:extLst>
          </p:cNvPr>
          <p:cNvSpPr txBox="1"/>
          <p:nvPr/>
        </p:nvSpPr>
        <p:spPr>
          <a:xfrm>
            <a:off x="609600" y="1737361"/>
            <a:ext cx="79248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You can identify a Stata file by “.</a:t>
            </a:r>
            <a:r>
              <a:rPr lang="en-US" sz="2400" dirty="0" err="1"/>
              <a:t>dta</a:t>
            </a:r>
            <a:r>
              <a:rPr lang="en-US" sz="2400" dirty="0"/>
              <a:t>” extension</a:t>
            </a:r>
          </a:p>
          <a:p>
            <a:pPr marL="285750" indent="-285750">
              <a:buFont typeface="Arial" panose="020B0604020202020204" pitchFamily="34" charset="0"/>
              <a:buChar char="•"/>
            </a:pPr>
            <a:r>
              <a:rPr lang="en-US" sz="2400" dirty="0"/>
              <a:t>It’s fairly easy to pull in </a:t>
            </a:r>
            <a:r>
              <a:rPr lang="en-US" sz="2400" dirty="0" smtClean="0"/>
              <a:t>Excel (.</a:t>
            </a:r>
            <a:r>
              <a:rPr lang="en-US" sz="2400" dirty="0" err="1" smtClean="0"/>
              <a:t>xlsx</a:t>
            </a:r>
            <a:r>
              <a:rPr lang="en-US" sz="2400" dirty="0"/>
              <a:t> </a:t>
            </a:r>
            <a:r>
              <a:rPr lang="en-US" sz="2400" dirty="0" smtClean="0"/>
              <a:t>or .csv) </a:t>
            </a:r>
            <a:r>
              <a:rPr lang="en-US" sz="2400" dirty="0"/>
              <a:t>files; pulling in other file types more complicated. In this case, recommend using </a:t>
            </a:r>
            <a:r>
              <a:rPr lang="en-US" sz="2400" dirty="0" err="1"/>
              <a:t>StatTransfer</a:t>
            </a:r>
            <a:endParaRPr lang="en-US" sz="2400" dirty="0"/>
          </a:p>
          <a:p>
            <a:pPr marL="285750" indent="-285750">
              <a:buFont typeface="Arial" panose="020B0604020202020204" pitchFamily="34" charset="0"/>
              <a:buChar char="•"/>
            </a:pPr>
            <a:r>
              <a:rPr lang="en-US" sz="2400" dirty="0"/>
              <a:t>You must tell Stata where the data is stored on your computer</a:t>
            </a:r>
          </a:p>
        </p:txBody>
      </p:sp>
      <p:sp>
        <p:nvSpPr>
          <p:cNvPr id="9" name="TextBox 8">
            <a:extLst>
              <a:ext uri="{FF2B5EF4-FFF2-40B4-BE49-F238E27FC236}">
                <a16:creationId xmlns="" xmlns:a16="http://schemas.microsoft.com/office/drawing/2014/main" id="{1AE13DC5-3DD3-4877-9789-E00C5E901C73}"/>
              </a:ext>
            </a:extLst>
          </p:cNvPr>
          <p:cNvSpPr txBox="1"/>
          <p:nvPr/>
        </p:nvSpPr>
        <p:spPr>
          <a:xfrm>
            <a:off x="4648200" y="6412468"/>
            <a:ext cx="4572000" cy="369332"/>
          </a:xfrm>
          <a:prstGeom prst="rect">
            <a:avLst/>
          </a:prstGeom>
          <a:noFill/>
        </p:spPr>
        <p:txBody>
          <a:bodyPr wrap="square" rtlCol="0">
            <a:spAutoFit/>
          </a:bodyPr>
          <a:lstStyle/>
          <a:p>
            <a:r>
              <a:rPr lang="en-US" dirty="0">
                <a:solidFill>
                  <a:schemeClr val="bg1"/>
                </a:solidFill>
              </a:rPr>
              <a:t>https://www.stata.com/manuals13/u21.pdf</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351" b="14394"/>
          <a:stretch/>
        </p:blipFill>
        <p:spPr>
          <a:xfrm>
            <a:off x="985326" y="3962400"/>
            <a:ext cx="7325747" cy="2286001"/>
          </a:xfrm>
          <a:prstGeom prst="rect">
            <a:avLst/>
          </a:prstGeom>
          <a:ln>
            <a:solidFill>
              <a:schemeClr val="tx1"/>
            </a:solidFill>
          </a:ln>
        </p:spPr>
      </p:pic>
    </p:spTree>
    <p:extLst>
      <p:ext uri="{BB962C8B-B14F-4D97-AF65-F5344CB8AC3E}">
        <p14:creationId xmlns:p14="http://schemas.microsoft.com/office/powerpoint/2010/main" val="356731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a:t>
            </a:r>
            <a:r>
              <a:rPr lang="en-US" dirty="0"/>
              <a:t>Your Data</a:t>
            </a:r>
          </a:p>
        </p:txBody>
      </p:sp>
      <p:sp>
        <p:nvSpPr>
          <p:cNvPr id="6" name="TextBox 5">
            <a:extLst>
              <a:ext uri="{FF2B5EF4-FFF2-40B4-BE49-F238E27FC236}">
                <a16:creationId xmlns="" xmlns:a16="http://schemas.microsoft.com/office/drawing/2014/main" id="{9B45F488-8838-4DD0-BF32-1F58809F1669}"/>
              </a:ext>
            </a:extLst>
          </p:cNvPr>
          <p:cNvSpPr txBox="1"/>
          <p:nvPr/>
        </p:nvSpPr>
        <p:spPr>
          <a:xfrm>
            <a:off x="609600" y="1737361"/>
            <a:ext cx="79248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You </a:t>
            </a:r>
            <a:r>
              <a:rPr lang="en-US" sz="2400" dirty="0" smtClean="0"/>
              <a:t>save or export your data in a variety of formats</a:t>
            </a:r>
          </a:p>
          <a:p>
            <a:pPr marL="285750" indent="-285750">
              <a:buFont typeface="Arial" panose="020B0604020202020204" pitchFamily="34" charset="0"/>
              <a:buChar char="•"/>
            </a:pPr>
            <a:r>
              <a:rPr lang="en-US" sz="2400" dirty="0" smtClean="0"/>
              <a:t>Recommend saving edited data as a new file; don’t overwrite existing </a:t>
            </a:r>
            <a:r>
              <a:rPr lang="en-US" sz="2400" dirty="0" smtClean="0"/>
              <a:t>files </a:t>
            </a:r>
            <a:endParaRPr lang="en-US" sz="2400" dirty="0" smtClean="0"/>
          </a:p>
          <a:p>
            <a:pPr marL="285750" indent="-285750">
              <a:buFont typeface="Arial" panose="020B0604020202020204" pitchFamily="34" charset="0"/>
              <a:buChar char="•"/>
            </a:pPr>
            <a:r>
              <a:rPr lang="en-US" sz="2400" dirty="0" smtClean="0"/>
              <a:t>Again, you </a:t>
            </a:r>
            <a:r>
              <a:rPr lang="en-US" sz="2400" dirty="0"/>
              <a:t>must tell Stata where </a:t>
            </a:r>
            <a:r>
              <a:rPr lang="en-US" sz="2400" dirty="0" smtClean="0"/>
              <a:t>you want the data to be saved on your computer</a:t>
            </a: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80" t="-2777" r="980" b="13901"/>
          <a:stretch/>
        </p:blipFill>
        <p:spPr>
          <a:xfrm>
            <a:off x="990600" y="3676353"/>
            <a:ext cx="7773485" cy="2438400"/>
          </a:xfrm>
          <a:prstGeom prst="rect">
            <a:avLst/>
          </a:prstGeom>
          <a:ln>
            <a:solidFill>
              <a:schemeClr val="tx1"/>
            </a:solidFill>
          </a:ln>
        </p:spPr>
      </p:pic>
    </p:spTree>
    <p:extLst>
      <p:ext uri="{BB962C8B-B14F-4D97-AF65-F5344CB8AC3E}">
        <p14:creationId xmlns:p14="http://schemas.microsoft.com/office/powerpoint/2010/main" val="2517017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Your Data</a:t>
            </a:r>
            <a:endParaRPr lang="en-US" dirty="0"/>
          </a:p>
        </p:txBody>
      </p:sp>
      <p:sp>
        <p:nvSpPr>
          <p:cNvPr id="6" name="TextBox 5">
            <a:extLst>
              <a:ext uri="{FF2B5EF4-FFF2-40B4-BE49-F238E27FC236}">
                <a16:creationId xmlns="" xmlns:a16="http://schemas.microsoft.com/office/drawing/2014/main" id="{9B45F488-8838-4DD0-BF32-1F58809F1669}"/>
              </a:ext>
            </a:extLst>
          </p:cNvPr>
          <p:cNvSpPr txBox="1"/>
          <p:nvPr/>
        </p:nvSpPr>
        <p:spPr>
          <a:xfrm>
            <a:off x="609600" y="1737361"/>
            <a:ext cx="79248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Use the “browse” (“bro”) command to open up the browser window</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551105"/>
            <a:ext cx="8016217" cy="4191000"/>
          </a:xfrm>
          <a:prstGeom prst="rect">
            <a:avLst/>
          </a:prstGeom>
        </p:spPr>
      </p:pic>
    </p:spTree>
    <p:extLst>
      <p:ext uri="{BB962C8B-B14F-4D97-AF65-F5344CB8AC3E}">
        <p14:creationId xmlns:p14="http://schemas.microsoft.com/office/powerpoint/2010/main" val="2030067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Your Data</a:t>
            </a:r>
            <a:endParaRPr lang="en-US" dirty="0"/>
          </a:p>
        </p:txBody>
      </p:sp>
      <p:sp>
        <p:nvSpPr>
          <p:cNvPr id="6" name="TextBox 5">
            <a:extLst>
              <a:ext uri="{FF2B5EF4-FFF2-40B4-BE49-F238E27FC236}">
                <a16:creationId xmlns="" xmlns:a16="http://schemas.microsoft.com/office/drawing/2014/main" id="{9B45F488-8838-4DD0-BF32-1F58809F1669}"/>
              </a:ext>
            </a:extLst>
          </p:cNvPr>
          <p:cNvSpPr txBox="1"/>
          <p:nvPr/>
        </p:nvSpPr>
        <p:spPr>
          <a:xfrm>
            <a:off x="609600" y="1737361"/>
            <a:ext cx="79248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You can add criteria to the browse command so that you are only reviewing certain observations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743200"/>
            <a:ext cx="5627595" cy="2656556"/>
          </a:xfrm>
          <a:prstGeom prst="rect">
            <a:avLst/>
          </a:prstGeom>
          <a:ln>
            <a:solidFill>
              <a:schemeClr val="tx1"/>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4649"/>
          <a:stretch/>
        </p:blipFill>
        <p:spPr>
          <a:xfrm>
            <a:off x="5486400" y="2438400"/>
            <a:ext cx="3429001" cy="4216551"/>
          </a:xfrm>
          <a:prstGeom prst="rect">
            <a:avLst/>
          </a:prstGeom>
          <a:ln>
            <a:solidFill>
              <a:schemeClr val="tx1"/>
            </a:solidFill>
          </a:ln>
        </p:spPr>
      </p:pic>
    </p:spTree>
    <p:extLst>
      <p:ext uri="{BB962C8B-B14F-4D97-AF65-F5344CB8AC3E}">
        <p14:creationId xmlns:p14="http://schemas.microsoft.com/office/powerpoint/2010/main" val="271757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2400" dirty="0">
              <a:solidFill>
                <a:schemeClr val="accent1">
                  <a:lumMod val="75000"/>
                </a:schemeClr>
              </a:solidFill>
            </a:endParaRPr>
          </a:p>
          <a:p>
            <a:pPr lvl="1">
              <a:defRPr sz="1800">
                <a:solidFill>
                  <a:srgbClr val="000000"/>
                </a:solidFill>
              </a:defRPr>
            </a:pPr>
            <a:endParaRPr lang="en-US" sz="1800" dirty="0">
              <a:solidFill>
                <a:srgbClr val="3B5978"/>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841" b="14471"/>
          <a:stretch/>
        </p:blipFill>
        <p:spPr>
          <a:xfrm>
            <a:off x="822959" y="152400"/>
            <a:ext cx="7635241" cy="6091140"/>
          </a:xfrm>
          <a:prstGeom prst="rect">
            <a:avLst/>
          </a:prstGeom>
        </p:spPr>
      </p:pic>
    </p:spTree>
    <p:extLst>
      <p:ext uri="{BB962C8B-B14F-4D97-AF65-F5344CB8AC3E}">
        <p14:creationId xmlns:p14="http://schemas.microsoft.com/office/powerpoint/2010/main" val="3797516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3277</TotalTime>
  <Words>1287</Words>
  <Application>Microsoft Office PowerPoint</Application>
  <PresentationFormat>On-screen Show (4:3)</PresentationFormat>
  <Paragraphs>135</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Retrospect</vt:lpstr>
      <vt:lpstr>Stata Basics</vt:lpstr>
      <vt:lpstr>PowerPoint Presentation</vt:lpstr>
      <vt:lpstr>“Do” file</vt:lpstr>
      <vt:lpstr>“Do” file: Recommended Practices</vt:lpstr>
      <vt:lpstr>Importing Your Data</vt:lpstr>
      <vt:lpstr>Saving Your Data</vt:lpstr>
      <vt:lpstr>Reviewing Your Data</vt:lpstr>
      <vt:lpstr>Reviewing Your Data</vt:lpstr>
      <vt:lpstr>PowerPoint Presentation</vt:lpstr>
      <vt:lpstr>Creating new variables</vt:lpstr>
      <vt:lpstr>Editing variables</vt:lpstr>
      <vt:lpstr>String variables</vt:lpstr>
      <vt:lpstr>String vs. numeric variables</vt:lpstr>
      <vt:lpstr>Missing values</vt:lpstr>
      <vt:lpstr>Appending vs. merging data</vt:lpstr>
      <vt:lpstr>Appending data</vt:lpstr>
      <vt:lpstr>Appending data: Things to keep in mind</vt:lpstr>
      <vt:lpstr>Merging data</vt:lpstr>
      <vt:lpstr>Merging data</vt:lpstr>
      <vt:lpstr>Merging data</vt:lpstr>
      <vt:lpstr>Merging data: Things to keep in mind</vt:lpstr>
      <vt:lpstr>Collapsing data</vt:lpstr>
      <vt:lpstr>PowerPoint Presentation</vt:lpstr>
      <vt:lpstr>Syntax for different statistics</vt:lpstr>
      <vt:lpstr>Programming: Recommended Practices</vt:lpstr>
      <vt:lpstr>Suggestions for future topics?</vt:lpstr>
      <vt:lpstr>Reference Tools for Learning Stata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SAS;</dc:title>
  <dc:creator>opt1m1st1c1</dc:creator>
  <cp:lastModifiedBy>Diliberti, Melissa</cp:lastModifiedBy>
  <cp:revision>261</cp:revision>
  <dcterms:created xsi:type="dcterms:W3CDTF">2010-12-03T16:19:21Z</dcterms:created>
  <dcterms:modified xsi:type="dcterms:W3CDTF">2018-01-24T22:37:52Z</dcterms:modified>
</cp:coreProperties>
</file>