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CC127C-F2D2-4F4D-8141-457DEED66331}" type="datetimeFigureOut">
              <a:rPr lang="en-US" smtClean="0"/>
              <a:t>11/28/2015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28160C-6257-429D-8392-77C65DB37068}" type="slidenum">
              <a:rPr lang="en-US" smtClean="0"/>
              <a:t>‹#›</a:t>
            </a:fld>
            <a:endParaRPr lang="en-US"/>
          </a:p>
        </p:txBody>
      </p:sp>
    </p:spTree>
    <p:extLst>
      <p:ext uri="{BB962C8B-B14F-4D97-AF65-F5344CB8AC3E}">
        <p14:creationId xmlns:p14="http://schemas.microsoft.com/office/powerpoint/2010/main" val="2882335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latin typeface="Arial"/>
                <a:ea typeface="Calibri"/>
              </a:rPr>
              <a:t>Critics have argued that some of the original provisions to protect insurers from losses have not been sufficient</a:t>
            </a:r>
          </a:p>
          <a:p>
            <a:r>
              <a:rPr lang="en-US" sz="1200" dirty="0" smtClean="0">
                <a:effectLst/>
                <a:latin typeface="Arial"/>
              </a:rPr>
              <a:t>Increasing insurers administrative costs</a:t>
            </a:r>
            <a:endParaRPr lang="en-US" dirty="0"/>
          </a:p>
        </p:txBody>
      </p:sp>
      <p:sp>
        <p:nvSpPr>
          <p:cNvPr id="4" name="Slide Number Placeholder 3"/>
          <p:cNvSpPr>
            <a:spLocks noGrp="1"/>
          </p:cNvSpPr>
          <p:nvPr>
            <p:ph type="sldNum" sz="quarter" idx="10"/>
          </p:nvPr>
        </p:nvSpPr>
        <p:spPr/>
        <p:txBody>
          <a:bodyPr/>
          <a:lstStyle/>
          <a:p>
            <a:fld id="{F828160C-6257-429D-8392-77C65DB37068}" type="slidenum">
              <a:rPr lang="en-US" smtClean="0"/>
              <a:t>7</a:t>
            </a:fld>
            <a:endParaRPr lang="en-US"/>
          </a:p>
        </p:txBody>
      </p:sp>
    </p:spTree>
    <p:extLst>
      <p:ext uri="{BB962C8B-B14F-4D97-AF65-F5344CB8AC3E}">
        <p14:creationId xmlns:p14="http://schemas.microsoft.com/office/powerpoint/2010/main" val="2427339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Indication of separating equilibrium: Offering different products at different prices ( full information of consumers and charges higher for better coverages</a:t>
            </a:r>
            <a:endParaRPr lang="en-US" dirty="0"/>
          </a:p>
        </p:txBody>
      </p:sp>
      <p:sp>
        <p:nvSpPr>
          <p:cNvPr id="4" name="Slide Number Placeholder 3"/>
          <p:cNvSpPr>
            <a:spLocks noGrp="1"/>
          </p:cNvSpPr>
          <p:nvPr>
            <p:ph type="sldNum" sz="quarter" idx="10"/>
          </p:nvPr>
        </p:nvSpPr>
        <p:spPr/>
        <p:txBody>
          <a:bodyPr/>
          <a:lstStyle/>
          <a:p>
            <a:fld id="{F828160C-6257-429D-8392-77C65DB37068}" type="slidenum">
              <a:rPr lang="en-US" smtClean="0"/>
              <a:t>8</a:t>
            </a:fld>
            <a:endParaRPr lang="en-US"/>
          </a:p>
        </p:txBody>
      </p:sp>
    </p:spTree>
    <p:extLst>
      <p:ext uri="{BB962C8B-B14F-4D97-AF65-F5344CB8AC3E}">
        <p14:creationId xmlns:p14="http://schemas.microsoft.com/office/powerpoint/2010/main" val="251857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A1FB34-CA32-425B-87F4-73484F42C94F}" type="datetimeFigureOut">
              <a:rPr lang="en-US" smtClean="0"/>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ACE58-C602-42F6-A4B8-B966019D5897}" type="slidenum">
              <a:rPr lang="en-US" smtClean="0"/>
              <a:t>‹#›</a:t>
            </a:fld>
            <a:endParaRPr lang="en-US"/>
          </a:p>
        </p:txBody>
      </p:sp>
    </p:spTree>
    <p:extLst>
      <p:ext uri="{BB962C8B-B14F-4D97-AF65-F5344CB8AC3E}">
        <p14:creationId xmlns:p14="http://schemas.microsoft.com/office/powerpoint/2010/main" val="2681257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A1FB34-CA32-425B-87F4-73484F42C94F}" type="datetimeFigureOut">
              <a:rPr lang="en-US" smtClean="0"/>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ACE58-C602-42F6-A4B8-B966019D5897}" type="slidenum">
              <a:rPr lang="en-US" smtClean="0"/>
              <a:t>‹#›</a:t>
            </a:fld>
            <a:endParaRPr lang="en-US"/>
          </a:p>
        </p:txBody>
      </p:sp>
    </p:spTree>
    <p:extLst>
      <p:ext uri="{BB962C8B-B14F-4D97-AF65-F5344CB8AC3E}">
        <p14:creationId xmlns:p14="http://schemas.microsoft.com/office/powerpoint/2010/main" val="3733054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A1FB34-CA32-425B-87F4-73484F42C94F}" type="datetimeFigureOut">
              <a:rPr lang="en-US" smtClean="0"/>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ACE58-C602-42F6-A4B8-B966019D5897}" type="slidenum">
              <a:rPr lang="en-US" smtClean="0"/>
              <a:t>‹#›</a:t>
            </a:fld>
            <a:endParaRPr lang="en-US"/>
          </a:p>
        </p:txBody>
      </p:sp>
    </p:spTree>
    <p:extLst>
      <p:ext uri="{BB962C8B-B14F-4D97-AF65-F5344CB8AC3E}">
        <p14:creationId xmlns:p14="http://schemas.microsoft.com/office/powerpoint/2010/main" val="102761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A1FB34-CA32-425B-87F4-73484F42C94F}" type="datetimeFigureOut">
              <a:rPr lang="en-US" smtClean="0"/>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ACE58-C602-42F6-A4B8-B966019D5897}" type="slidenum">
              <a:rPr lang="en-US" smtClean="0"/>
              <a:t>‹#›</a:t>
            </a:fld>
            <a:endParaRPr lang="en-US"/>
          </a:p>
        </p:txBody>
      </p:sp>
    </p:spTree>
    <p:extLst>
      <p:ext uri="{BB962C8B-B14F-4D97-AF65-F5344CB8AC3E}">
        <p14:creationId xmlns:p14="http://schemas.microsoft.com/office/powerpoint/2010/main" val="237150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A1FB34-CA32-425B-87F4-73484F42C94F}" type="datetimeFigureOut">
              <a:rPr lang="en-US" smtClean="0"/>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ACE58-C602-42F6-A4B8-B966019D5897}" type="slidenum">
              <a:rPr lang="en-US" smtClean="0"/>
              <a:t>‹#›</a:t>
            </a:fld>
            <a:endParaRPr lang="en-US"/>
          </a:p>
        </p:txBody>
      </p:sp>
    </p:spTree>
    <p:extLst>
      <p:ext uri="{BB962C8B-B14F-4D97-AF65-F5344CB8AC3E}">
        <p14:creationId xmlns:p14="http://schemas.microsoft.com/office/powerpoint/2010/main" val="43768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A1FB34-CA32-425B-87F4-73484F42C94F}" type="datetimeFigureOut">
              <a:rPr lang="en-US" smtClean="0"/>
              <a:t>11/28/2015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ACE58-C602-42F6-A4B8-B966019D5897}" type="slidenum">
              <a:rPr lang="en-US" smtClean="0"/>
              <a:t>‹#›</a:t>
            </a:fld>
            <a:endParaRPr lang="en-US"/>
          </a:p>
        </p:txBody>
      </p:sp>
    </p:spTree>
    <p:extLst>
      <p:ext uri="{BB962C8B-B14F-4D97-AF65-F5344CB8AC3E}">
        <p14:creationId xmlns:p14="http://schemas.microsoft.com/office/powerpoint/2010/main" val="111482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A1FB34-CA32-425B-87F4-73484F42C94F}" type="datetimeFigureOut">
              <a:rPr lang="en-US" smtClean="0"/>
              <a:t>11/28/2015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AACE58-C602-42F6-A4B8-B966019D5897}" type="slidenum">
              <a:rPr lang="en-US" smtClean="0"/>
              <a:t>‹#›</a:t>
            </a:fld>
            <a:endParaRPr lang="en-US"/>
          </a:p>
        </p:txBody>
      </p:sp>
    </p:spTree>
    <p:extLst>
      <p:ext uri="{BB962C8B-B14F-4D97-AF65-F5344CB8AC3E}">
        <p14:creationId xmlns:p14="http://schemas.microsoft.com/office/powerpoint/2010/main" val="1379703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A1FB34-CA32-425B-87F4-73484F42C94F}" type="datetimeFigureOut">
              <a:rPr lang="en-US" smtClean="0"/>
              <a:t>11/28/2015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AACE58-C602-42F6-A4B8-B966019D5897}" type="slidenum">
              <a:rPr lang="en-US" smtClean="0"/>
              <a:t>‹#›</a:t>
            </a:fld>
            <a:endParaRPr lang="en-US"/>
          </a:p>
        </p:txBody>
      </p:sp>
    </p:spTree>
    <p:extLst>
      <p:ext uri="{BB962C8B-B14F-4D97-AF65-F5344CB8AC3E}">
        <p14:creationId xmlns:p14="http://schemas.microsoft.com/office/powerpoint/2010/main" val="2148817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A1FB34-CA32-425B-87F4-73484F42C94F}" type="datetimeFigureOut">
              <a:rPr lang="en-US" smtClean="0"/>
              <a:t>11/28/2015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AACE58-C602-42F6-A4B8-B966019D5897}" type="slidenum">
              <a:rPr lang="en-US" smtClean="0"/>
              <a:t>‹#›</a:t>
            </a:fld>
            <a:endParaRPr lang="en-US"/>
          </a:p>
        </p:txBody>
      </p:sp>
    </p:spTree>
    <p:extLst>
      <p:ext uri="{BB962C8B-B14F-4D97-AF65-F5344CB8AC3E}">
        <p14:creationId xmlns:p14="http://schemas.microsoft.com/office/powerpoint/2010/main" val="2645971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A1FB34-CA32-425B-87F4-73484F42C94F}" type="datetimeFigureOut">
              <a:rPr lang="en-US" smtClean="0"/>
              <a:t>11/28/2015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ACE58-C602-42F6-A4B8-B966019D5897}" type="slidenum">
              <a:rPr lang="en-US" smtClean="0"/>
              <a:t>‹#›</a:t>
            </a:fld>
            <a:endParaRPr lang="en-US"/>
          </a:p>
        </p:txBody>
      </p:sp>
    </p:spTree>
    <p:extLst>
      <p:ext uri="{BB962C8B-B14F-4D97-AF65-F5344CB8AC3E}">
        <p14:creationId xmlns:p14="http://schemas.microsoft.com/office/powerpoint/2010/main" val="3888650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A1FB34-CA32-425B-87F4-73484F42C94F}" type="datetimeFigureOut">
              <a:rPr lang="en-US" smtClean="0"/>
              <a:t>11/28/2015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ACE58-C602-42F6-A4B8-B966019D5897}" type="slidenum">
              <a:rPr lang="en-US" smtClean="0"/>
              <a:t>‹#›</a:t>
            </a:fld>
            <a:endParaRPr lang="en-US"/>
          </a:p>
        </p:txBody>
      </p:sp>
    </p:spTree>
    <p:extLst>
      <p:ext uri="{BB962C8B-B14F-4D97-AF65-F5344CB8AC3E}">
        <p14:creationId xmlns:p14="http://schemas.microsoft.com/office/powerpoint/2010/main" val="627014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1FB34-CA32-425B-87F4-73484F42C94F}" type="datetimeFigureOut">
              <a:rPr lang="en-US" smtClean="0"/>
              <a:t>11/28/2015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ACE58-C602-42F6-A4B8-B966019D5897}" type="slidenum">
              <a:rPr lang="en-US" smtClean="0"/>
              <a:t>‹#›</a:t>
            </a:fld>
            <a:endParaRPr lang="en-US"/>
          </a:p>
        </p:txBody>
      </p:sp>
    </p:spTree>
    <p:extLst>
      <p:ext uri="{BB962C8B-B14F-4D97-AF65-F5344CB8AC3E}">
        <p14:creationId xmlns:p14="http://schemas.microsoft.com/office/powerpoint/2010/main" val="941083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url?sa=i&amp;rct=j&amp;q=&amp;esrc=s&amp;source=images&amp;cd=&amp;cad=rja&amp;uact=8&amp;ved=0ahUKEwi5zqnC8LPJAhVHLIgKHU06B0YQjRwIBw&amp;url=http%3A%2F%2Fwww.carlie1.faith%2Fmortgage-insurance%2Fto-car-vw-how-driver-a-become-assessor-beetle-young-car-insurance-ovrw-klg-ih&amp;bvm=bv.108194040,d.cGU&amp;psig=AFQjCNFl_VpA1NBJCicCmmv6AMSAtjtMTQ&amp;ust=1448826075534087"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24petwatch.com/US/Pet_Insurance/Cat_Insurance.aspx"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915400" cy="3124200"/>
          </a:xfrm>
        </p:spPr>
        <p:txBody>
          <a:bodyPr>
            <a:normAutofit/>
          </a:bodyPr>
          <a:lstStyle/>
          <a:p>
            <a:pPr>
              <a:lnSpc>
                <a:spcPct val="115000"/>
              </a:lnSpc>
              <a:spcBef>
                <a:spcPts val="0"/>
              </a:spcBef>
              <a:spcAft>
                <a:spcPts val="1000"/>
              </a:spcAft>
            </a:pPr>
            <a:r>
              <a:rPr lang="en-US" b="1" dirty="0" smtClean="0">
                <a:effectLst/>
                <a:latin typeface="Arial"/>
                <a:ea typeface="Calibri"/>
                <a:cs typeface="Times New Roman"/>
              </a:rPr>
              <a:t>UnitedHealth Lowers Forecast, Blaming Affordable Care Act</a:t>
            </a:r>
            <a:br>
              <a:rPr lang="en-US" b="1" dirty="0" smtClean="0">
                <a:effectLst/>
                <a:latin typeface="Arial"/>
                <a:ea typeface="Calibri"/>
                <a:cs typeface="Times New Roman"/>
              </a:rPr>
            </a:br>
            <a:r>
              <a:rPr lang="en-US" sz="1600" dirty="0" smtClean="0">
                <a:latin typeface="Algerian" pitchFamily="82" charset="0"/>
                <a:ea typeface="Calibri"/>
                <a:cs typeface="Times New Roman"/>
              </a:rPr>
              <a:t>The new York Times</a:t>
            </a:r>
            <a:endParaRPr lang="en-US" sz="1600" dirty="0">
              <a:latin typeface="Algerian" pitchFamily="82" charset="0"/>
            </a:endParaRPr>
          </a:p>
        </p:txBody>
      </p:sp>
      <p:pic>
        <p:nvPicPr>
          <p:cNvPr id="1026" name="Picture 2" descr="C:\Users\Obeng_PC\Desktop\image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819400"/>
            <a:ext cx="6858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259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52400"/>
            <a:ext cx="5851282" cy="707886"/>
          </a:xfrm>
          <a:prstGeom prst="rect">
            <a:avLst/>
          </a:prstGeom>
        </p:spPr>
        <p:txBody>
          <a:bodyPr wrap="none">
            <a:spAutoFit/>
          </a:bodyPr>
          <a:lstStyle/>
          <a:p>
            <a:r>
              <a:rPr lang="en-US" sz="4000" b="1" dirty="0" smtClean="0">
                <a:effectLst/>
                <a:latin typeface="Arial"/>
                <a:ea typeface="Calibri"/>
              </a:rPr>
              <a:t>ARTICLE </a:t>
            </a:r>
            <a:r>
              <a:rPr lang="en-US" sz="4000" b="1" dirty="0" smtClean="0">
                <a:latin typeface="Arial"/>
                <a:ea typeface="Calibri"/>
              </a:rPr>
              <a:t>HIGHLIGHTS</a:t>
            </a:r>
            <a:r>
              <a:rPr lang="en-US" sz="4000" b="1" dirty="0" smtClean="0">
                <a:effectLst/>
                <a:latin typeface="Arial"/>
                <a:ea typeface="Calibri"/>
              </a:rPr>
              <a:t> </a:t>
            </a:r>
            <a:endParaRPr lang="en-US" sz="4000" dirty="0"/>
          </a:p>
        </p:txBody>
      </p:sp>
      <p:sp>
        <p:nvSpPr>
          <p:cNvPr id="3" name="Rectangle 2"/>
          <p:cNvSpPr/>
          <p:nvPr/>
        </p:nvSpPr>
        <p:spPr>
          <a:xfrm>
            <a:off x="228600" y="1143000"/>
            <a:ext cx="8610600" cy="6626429"/>
          </a:xfrm>
          <a:prstGeom prst="rect">
            <a:avLst/>
          </a:prstGeom>
        </p:spPr>
        <p:txBody>
          <a:bodyPr wrap="square">
            <a:spAutoFit/>
          </a:bodyPr>
          <a:lstStyle/>
          <a:p>
            <a:pPr>
              <a:lnSpc>
                <a:spcPct val="115000"/>
              </a:lnSpc>
              <a:spcAft>
                <a:spcPts val="1000"/>
              </a:spcAft>
            </a:pPr>
            <a:r>
              <a:rPr lang="en-US" sz="2400" b="1" dirty="0" smtClean="0">
                <a:effectLst/>
                <a:latin typeface="Arial"/>
                <a:ea typeface="Calibri"/>
                <a:cs typeface="Times New Roman"/>
              </a:rPr>
              <a:t>UnitedHealth Group: </a:t>
            </a:r>
          </a:p>
          <a:p>
            <a:pPr marL="285750" indent="-285750">
              <a:lnSpc>
                <a:spcPct val="115000"/>
              </a:lnSpc>
              <a:spcAft>
                <a:spcPts val="1000"/>
              </a:spcAft>
              <a:buFont typeface="Wingdings" pitchFamily="2" charset="2"/>
              <a:buChar char="v"/>
            </a:pPr>
            <a:r>
              <a:rPr lang="en-US" sz="2400" dirty="0">
                <a:latin typeface="Arial"/>
                <a:ea typeface="Calibri"/>
                <a:cs typeface="Times New Roman"/>
              </a:rPr>
              <a:t>O</a:t>
            </a:r>
            <a:r>
              <a:rPr lang="en-US" sz="2400" dirty="0" smtClean="0">
                <a:effectLst/>
                <a:latin typeface="Arial"/>
                <a:ea typeface="Calibri"/>
                <a:cs typeface="Times New Roman"/>
              </a:rPr>
              <a:t>ne of the nation’s largest health insurance companies</a:t>
            </a:r>
          </a:p>
          <a:p>
            <a:pPr marL="285750" indent="-285750">
              <a:lnSpc>
                <a:spcPct val="115000"/>
              </a:lnSpc>
              <a:spcAft>
                <a:spcPts val="1000"/>
              </a:spcAft>
              <a:buFont typeface="Wingdings" pitchFamily="2" charset="2"/>
              <a:buChar char="v"/>
            </a:pPr>
            <a:r>
              <a:rPr lang="en-US" sz="2400" dirty="0" smtClean="0">
                <a:effectLst/>
                <a:latin typeface="Arial"/>
                <a:ea typeface="Calibri"/>
              </a:rPr>
              <a:t>Significantly lowered its profit estimates: Blames ObamaCare</a:t>
            </a:r>
            <a:endParaRPr lang="en-US" sz="2400" dirty="0">
              <a:latin typeface="Arial"/>
              <a:ea typeface="Calibri"/>
              <a:cs typeface="Times New Roman"/>
            </a:endParaRPr>
          </a:p>
          <a:p>
            <a:pPr marL="285750" indent="-285750">
              <a:lnSpc>
                <a:spcPct val="115000"/>
              </a:lnSpc>
              <a:spcAft>
                <a:spcPts val="1000"/>
              </a:spcAft>
              <a:buFont typeface="Wingdings" pitchFamily="2" charset="2"/>
              <a:buChar char="v"/>
            </a:pPr>
            <a:r>
              <a:rPr lang="en-US" sz="2400" dirty="0" smtClean="0">
                <a:effectLst/>
                <a:latin typeface="Arial"/>
                <a:ea typeface="Calibri"/>
              </a:rPr>
              <a:t>Expects losses of more </a:t>
            </a:r>
            <a:r>
              <a:rPr lang="en-US" sz="2400" b="1" dirty="0" smtClean="0">
                <a:effectLst/>
                <a:latin typeface="Arial"/>
                <a:ea typeface="Calibri"/>
              </a:rPr>
              <a:t>than $600 million </a:t>
            </a:r>
            <a:r>
              <a:rPr lang="en-US" sz="2400" dirty="0" smtClean="0">
                <a:effectLst/>
                <a:latin typeface="Arial"/>
                <a:ea typeface="Calibri"/>
              </a:rPr>
              <a:t>on selling individual policies </a:t>
            </a:r>
            <a:endParaRPr lang="en-US" sz="2400" dirty="0" smtClean="0">
              <a:latin typeface="Arial"/>
              <a:ea typeface="Calibri"/>
              <a:cs typeface="Times New Roman"/>
            </a:endParaRPr>
          </a:p>
          <a:p>
            <a:pPr marL="285750" indent="-285750">
              <a:lnSpc>
                <a:spcPct val="115000"/>
              </a:lnSpc>
              <a:spcAft>
                <a:spcPts val="1000"/>
              </a:spcAft>
              <a:buFont typeface="Wingdings" pitchFamily="2" charset="2"/>
              <a:buChar char="v"/>
            </a:pPr>
            <a:r>
              <a:rPr lang="en-US" sz="2400" dirty="0">
                <a:latin typeface="Arial"/>
                <a:ea typeface="Calibri"/>
              </a:rPr>
              <a:t>W</a:t>
            </a:r>
            <a:r>
              <a:rPr lang="en-US" sz="2400" dirty="0" smtClean="0">
                <a:effectLst/>
                <a:latin typeface="Arial"/>
                <a:ea typeface="Calibri"/>
              </a:rPr>
              <a:t>eighing options to offer individual coverage through the online exchanges </a:t>
            </a:r>
            <a:endParaRPr lang="en-US" sz="2400" dirty="0" smtClean="0">
              <a:latin typeface="Arial"/>
              <a:ea typeface="Calibri"/>
              <a:cs typeface="Times New Roman"/>
            </a:endParaRPr>
          </a:p>
          <a:p>
            <a:pPr marL="285750" indent="-285750">
              <a:lnSpc>
                <a:spcPct val="115000"/>
              </a:lnSpc>
              <a:spcAft>
                <a:spcPts val="1000"/>
              </a:spcAft>
              <a:buFont typeface="Wingdings" pitchFamily="2" charset="2"/>
              <a:buChar char="v"/>
            </a:pPr>
            <a:r>
              <a:rPr lang="en-US" sz="2400" b="1" dirty="0" smtClean="0">
                <a:effectLst/>
                <a:latin typeface="Arial" pitchFamily="34" charset="0"/>
                <a:ea typeface="Calibri"/>
                <a:cs typeface="Arial" pitchFamily="34" charset="0"/>
              </a:rPr>
              <a:t>The ACA</a:t>
            </a:r>
            <a:r>
              <a:rPr lang="en-US" sz="2400" dirty="0" smtClean="0">
                <a:effectLst/>
                <a:latin typeface="Arial" pitchFamily="34" charset="0"/>
                <a:ea typeface="Calibri"/>
                <a:cs typeface="Arial" pitchFamily="34" charset="0"/>
              </a:rPr>
              <a:t>: made it easier for individuals to buy coverage if they are not covered by an employer.</a:t>
            </a:r>
            <a:endParaRPr lang="en-US" sz="2400" dirty="0">
              <a:latin typeface="Arial" pitchFamily="34" charset="0"/>
              <a:ea typeface="Calibri"/>
              <a:cs typeface="Arial" pitchFamily="34" charset="0"/>
            </a:endParaRPr>
          </a:p>
          <a:p>
            <a:pPr>
              <a:lnSpc>
                <a:spcPct val="115000"/>
              </a:lnSpc>
              <a:spcAft>
                <a:spcPts val="1000"/>
              </a:spcAft>
            </a:pPr>
            <a:endParaRPr lang="en-US" sz="1600" dirty="0" smtClean="0">
              <a:latin typeface="Arial"/>
              <a:ea typeface="Calibri"/>
              <a:cs typeface="Times New Roman"/>
            </a:endParaRPr>
          </a:p>
          <a:p>
            <a:pPr>
              <a:lnSpc>
                <a:spcPct val="115000"/>
              </a:lnSpc>
              <a:spcAft>
                <a:spcPts val="1000"/>
              </a:spcAft>
            </a:pPr>
            <a:endParaRPr lang="en-US" sz="1600" dirty="0">
              <a:latin typeface="Arial"/>
              <a:ea typeface="Calibri"/>
              <a:cs typeface="Times New Roman"/>
            </a:endParaRPr>
          </a:p>
          <a:p>
            <a:pPr>
              <a:lnSpc>
                <a:spcPct val="115000"/>
              </a:lnSpc>
              <a:spcAft>
                <a:spcPts val="1000"/>
              </a:spcAft>
            </a:pPr>
            <a:endParaRPr lang="en-US" sz="1600" dirty="0" smtClean="0">
              <a:latin typeface="Arial"/>
              <a:ea typeface="Calibri"/>
              <a:cs typeface="Times New Roman"/>
            </a:endParaRPr>
          </a:p>
          <a:p>
            <a:pPr>
              <a:lnSpc>
                <a:spcPct val="115000"/>
              </a:lnSpc>
              <a:spcAft>
                <a:spcPts val="1000"/>
              </a:spcAft>
            </a:pPr>
            <a:endParaRPr lang="en-US" sz="1600" dirty="0">
              <a:ea typeface="Calibri"/>
              <a:cs typeface="Times New Roman"/>
            </a:endParaRPr>
          </a:p>
        </p:txBody>
      </p:sp>
    </p:spTree>
    <p:extLst>
      <p:ext uri="{BB962C8B-B14F-4D97-AF65-F5344CB8AC3E}">
        <p14:creationId xmlns:p14="http://schemas.microsoft.com/office/powerpoint/2010/main" val="655298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473" y="990600"/>
            <a:ext cx="8458200" cy="5405582"/>
          </a:xfrm>
          <a:prstGeom prst="rect">
            <a:avLst/>
          </a:prstGeom>
        </p:spPr>
        <p:txBody>
          <a:bodyPr wrap="square">
            <a:spAutoFit/>
          </a:bodyPr>
          <a:lstStyle/>
          <a:p>
            <a:pPr marL="342900" indent="-342900">
              <a:lnSpc>
                <a:spcPct val="115000"/>
              </a:lnSpc>
              <a:spcAft>
                <a:spcPts val="1000"/>
              </a:spcAft>
              <a:buFont typeface="Wingdings" pitchFamily="2" charset="2"/>
              <a:buChar char="v"/>
            </a:pPr>
            <a:r>
              <a:rPr lang="en-US" sz="2400" dirty="0" smtClean="0">
                <a:effectLst/>
                <a:latin typeface="Arial"/>
                <a:ea typeface="Calibri"/>
                <a:cs typeface="Times New Roman"/>
              </a:rPr>
              <a:t>Premiums have risen significantly in some parts of the country.</a:t>
            </a:r>
          </a:p>
          <a:p>
            <a:pPr marL="342900" indent="-342900">
              <a:lnSpc>
                <a:spcPct val="115000"/>
              </a:lnSpc>
              <a:spcAft>
                <a:spcPts val="1000"/>
              </a:spcAft>
              <a:buFont typeface="Wingdings" pitchFamily="2" charset="2"/>
              <a:buChar char="v"/>
            </a:pPr>
            <a:r>
              <a:rPr lang="en-US" sz="2400" dirty="0" smtClean="0">
                <a:effectLst/>
                <a:latin typeface="Arial"/>
                <a:ea typeface="Calibri"/>
                <a:cs typeface="Times New Roman"/>
              </a:rPr>
              <a:t>D</a:t>
            </a:r>
            <a:r>
              <a:rPr lang="en-US" sz="2400" dirty="0" smtClean="0">
                <a:effectLst/>
                <a:latin typeface="Arial" pitchFamily="34" charset="0"/>
                <a:ea typeface="Calibri"/>
                <a:cs typeface="Arial" pitchFamily="34" charset="0"/>
              </a:rPr>
              <a:t>ifficulty drawing large numbers of </a:t>
            </a:r>
            <a:r>
              <a:rPr lang="en-US" sz="2400" b="1" dirty="0" smtClean="0">
                <a:effectLst/>
                <a:latin typeface="Arial" pitchFamily="34" charset="0"/>
                <a:ea typeface="Calibri"/>
                <a:cs typeface="Arial" pitchFamily="34" charset="0"/>
              </a:rPr>
              <a:t>new</a:t>
            </a:r>
            <a:r>
              <a:rPr lang="en-US" sz="2400" dirty="0" smtClean="0">
                <a:effectLst/>
                <a:latin typeface="Arial" pitchFamily="34" charset="0"/>
                <a:ea typeface="Calibri"/>
                <a:cs typeface="Arial" pitchFamily="34" charset="0"/>
              </a:rPr>
              <a:t> and </a:t>
            </a:r>
            <a:r>
              <a:rPr lang="en-US" sz="2400" b="1" dirty="0" smtClean="0">
                <a:effectLst/>
                <a:latin typeface="Arial" pitchFamily="34" charset="0"/>
                <a:ea typeface="Calibri"/>
                <a:cs typeface="Arial" pitchFamily="34" charset="0"/>
              </a:rPr>
              <a:t>healthy</a:t>
            </a:r>
            <a:r>
              <a:rPr lang="en-US" sz="2400" dirty="0" smtClean="0">
                <a:effectLst/>
                <a:latin typeface="Arial" pitchFamily="34" charset="0"/>
                <a:ea typeface="Calibri"/>
                <a:cs typeface="Arial" pitchFamily="34" charset="0"/>
              </a:rPr>
              <a:t> customers</a:t>
            </a:r>
            <a:endParaRPr lang="en-US" sz="2400" dirty="0">
              <a:latin typeface="Arial" pitchFamily="34" charset="0"/>
              <a:ea typeface="Calibri"/>
              <a:cs typeface="Arial" pitchFamily="34" charset="0"/>
            </a:endParaRPr>
          </a:p>
          <a:p>
            <a:pPr marL="342900" indent="-342900">
              <a:lnSpc>
                <a:spcPct val="115000"/>
              </a:lnSpc>
              <a:spcAft>
                <a:spcPts val="1000"/>
              </a:spcAft>
              <a:buFont typeface="Wingdings" pitchFamily="2" charset="2"/>
              <a:buChar char="v"/>
            </a:pPr>
            <a:r>
              <a:rPr lang="en-US" sz="2400" dirty="0" smtClean="0">
                <a:effectLst/>
                <a:latin typeface="Arial"/>
                <a:ea typeface="Calibri"/>
                <a:cs typeface="Times New Roman"/>
              </a:rPr>
              <a:t>customers are enrolling for only short periods of time and consuming significant amounts of medical care.</a:t>
            </a:r>
            <a:endParaRPr lang="en-US" sz="2400" dirty="0">
              <a:ea typeface="Calibri"/>
              <a:cs typeface="Times New Roman"/>
            </a:endParaRPr>
          </a:p>
          <a:p>
            <a:pPr marL="342900" indent="-342900">
              <a:lnSpc>
                <a:spcPct val="115000"/>
              </a:lnSpc>
              <a:spcAft>
                <a:spcPts val="1000"/>
              </a:spcAft>
              <a:buFont typeface="Wingdings" pitchFamily="2" charset="2"/>
              <a:buChar char="v"/>
            </a:pPr>
            <a:r>
              <a:rPr lang="en-US" sz="2400" b="1" dirty="0" smtClean="0">
                <a:effectLst/>
                <a:latin typeface="Arial"/>
                <a:ea typeface="Calibri"/>
                <a:cs typeface="Times New Roman"/>
              </a:rPr>
              <a:t>New insurers offering coverage</a:t>
            </a:r>
            <a:r>
              <a:rPr lang="en-US" sz="2400" dirty="0" smtClean="0">
                <a:effectLst/>
                <a:latin typeface="Arial"/>
                <a:ea typeface="Calibri"/>
                <a:cs typeface="Times New Roman"/>
              </a:rPr>
              <a:t>: have stopped selling policies for next year, leaving people with fewer options.</a:t>
            </a:r>
            <a:endParaRPr lang="en-US" sz="2400" dirty="0">
              <a:ea typeface="Calibri"/>
              <a:cs typeface="Times New Roman"/>
            </a:endParaRPr>
          </a:p>
          <a:p>
            <a:pPr marL="342900" indent="-342900">
              <a:lnSpc>
                <a:spcPct val="115000"/>
              </a:lnSpc>
              <a:spcAft>
                <a:spcPts val="1000"/>
              </a:spcAft>
              <a:buFont typeface="Wingdings" pitchFamily="2" charset="2"/>
              <a:buChar char="v"/>
            </a:pPr>
            <a:r>
              <a:rPr lang="en-US" sz="2400" dirty="0" smtClean="0">
                <a:solidFill>
                  <a:prstClr val="black"/>
                </a:solidFill>
                <a:latin typeface="Arial" pitchFamily="34" charset="0"/>
                <a:ea typeface="Calibri"/>
                <a:cs typeface="Arial" pitchFamily="34" charset="0"/>
              </a:rPr>
              <a:t>About </a:t>
            </a:r>
            <a:r>
              <a:rPr lang="en-US" sz="2400" dirty="0">
                <a:solidFill>
                  <a:prstClr val="black"/>
                </a:solidFill>
                <a:latin typeface="Arial" pitchFamily="34" charset="0"/>
                <a:ea typeface="Calibri"/>
                <a:cs typeface="Arial" pitchFamily="34" charset="0"/>
              </a:rPr>
              <a:t>10 million people are expected to enroll for 2016.</a:t>
            </a:r>
            <a:endParaRPr lang="en-US" sz="2400" dirty="0">
              <a:latin typeface="Arial"/>
              <a:ea typeface="Calibri"/>
              <a:cs typeface="Times New Roman"/>
            </a:endParaRPr>
          </a:p>
          <a:p>
            <a:pPr marL="342900" indent="-342900">
              <a:lnSpc>
                <a:spcPct val="115000"/>
              </a:lnSpc>
              <a:spcAft>
                <a:spcPts val="1000"/>
              </a:spcAft>
              <a:buFont typeface="Wingdings" pitchFamily="2" charset="2"/>
              <a:buChar char="v"/>
            </a:pPr>
            <a:r>
              <a:rPr lang="en-US" sz="2400" dirty="0" smtClean="0">
                <a:latin typeface="Arial" pitchFamily="34" charset="0"/>
                <a:ea typeface="Calibri"/>
                <a:cs typeface="Arial" pitchFamily="34" charset="0"/>
              </a:rPr>
              <a:t>United Health have</a:t>
            </a:r>
            <a:r>
              <a:rPr lang="en-US" sz="2400" dirty="0" smtClean="0">
                <a:effectLst/>
                <a:latin typeface="Arial" pitchFamily="34" charset="0"/>
                <a:ea typeface="Calibri"/>
                <a:cs typeface="Arial" pitchFamily="34" charset="0"/>
              </a:rPr>
              <a:t> enrolled about 550,000 customers to date, less than its major rivals. </a:t>
            </a:r>
            <a:endParaRPr lang="en-US" sz="2400" dirty="0">
              <a:latin typeface="Arial" pitchFamily="34" charset="0"/>
              <a:ea typeface="Calibri"/>
              <a:cs typeface="Arial" pitchFamily="34" charset="0"/>
            </a:endParaRPr>
          </a:p>
        </p:txBody>
      </p:sp>
      <p:sp>
        <p:nvSpPr>
          <p:cNvPr id="3" name="Rectangle 2"/>
          <p:cNvSpPr/>
          <p:nvPr/>
        </p:nvSpPr>
        <p:spPr>
          <a:xfrm>
            <a:off x="1905000" y="152400"/>
            <a:ext cx="5943600" cy="707886"/>
          </a:xfrm>
          <a:prstGeom prst="rect">
            <a:avLst/>
          </a:prstGeom>
        </p:spPr>
        <p:txBody>
          <a:bodyPr wrap="square">
            <a:spAutoFit/>
          </a:bodyPr>
          <a:lstStyle/>
          <a:p>
            <a:pPr lvl="0" algn="ctr"/>
            <a:r>
              <a:rPr lang="en-US" sz="4000" b="1" dirty="0" smtClean="0">
                <a:solidFill>
                  <a:prstClr val="black"/>
                </a:solidFill>
                <a:latin typeface="Arial"/>
                <a:ea typeface="Calibri"/>
              </a:rPr>
              <a:t>MAIN FOCUS </a:t>
            </a:r>
            <a:endParaRPr lang="en-US" sz="4000" dirty="0">
              <a:solidFill>
                <a:prstClr val="black"/>
              </a:solidFill>
            </a:endParaRPr>
          </a:p>
        </p:txBody>
      </p:sp>
    </p:spTree>
    <p:extLst>
      <p:ext uri="{BB962C8B-B14F-4D97-AF65-F5344CB8AC3E}">
        <p14:creationId xmlns:p14="http://schemas.microsoft.com/office/powerpoint/2010/main" val="369545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90600"/>
            <a:ext cx="8610600" cy="3063403"/>
          </a:xfrm>
          <a:prstGeom prst="rect">
            <a:avLst/>
          </a:prstGeom>
        </p:spPr>
        <p:txBody>
          <a:bodyPr wrap="square">
            <a:spAutoFit/>
          </a:bodyPr>
          <a:lstStyle/>
          <a:p>
            <a:pPr marL="285750" indent="-285750">
              <a:buFont typeface="Wingdings" pitchFamily="2" charset="2"/>
              <a:buChar char="v"/>
            </a:pPr>
            <a:r>
              <a:rPr lang="en-US" sz="2400" dirty="0">
                <a:latin typeface="Arial"/>
                <a:ea typeface="Calibri"/>
              </a:rPr>
              <a:t>H</a:t>
            </a:r>
            <a:r>
              <a:rPr lang="en-US" sz="2400" dirty="0" smtClean="0">
                <a:effectLst/>
                <a:latin typeface="Arial"/>
                <a:ea typeface="Calibri"/>
              </a:rPr>
              <a:t>igh costs of medical care for existing customers</a:t>
            </a:r>
          </a:p>
          <a:p>
            <a:pPr marL="285750" indent="-285750">
              <a:buFont typeface="Wingdings" pitchFamily="2" charset="2"/>
              <a:buChar char="v"/>
            </a:pPr>
            <a:endParaRPr lang="en-US" sz="2400" dirty="0" smtClean="0">
              <a:solidFill>
                <a:srgbClr val="C00000"/>
              </a:solidFill>
              <a:latin typeface="Arial"/>
            </a:endParaRPr>
          </a:p>
          <a:p>
            <a:pPr marL="285750" indent="-285750">
              <a:lnSpc>
                <a:spcPct val="115000"/>
              </a:lnSpc>
              <a:spcAft>
                <a:spcPts val="1000"/>
              </a:spcAft>
              <a:buFont typeface="Wingdings" pitchFamily="2" charset="2"/>
              <a:buChar char="v"/>
            </a:pPr>
            <a:r>
              <a:rPr lang="en-US" sz="2400" dirty="0" smtClean="0">
                <a:effectLst/>
                <a:latin typeface="Arial"/>
                <a:ea typeface="Calibri"/>
                <a:cs typeface="Times New Roman"/>
              </a:rPr>
              <a:t>Industry data: signals higher risks and claims experience deteriorating</a:t>
            </a:r>
            <a:endParaRPr lang="en-US" sz="2400" dirty="0">
              <a:ea typeface="Calibri"/>
              <a:cs typeface="Times New Roman"/>
            </a:endParaRPr>
          </a:p>
          <a:p>
            <a:pPr marL="285750" indent="-285750">
              <a:lnSpc>
                <a:spcPct val="115000"/>
              </a:lnSpc>
              <a:spcAft>
                <a:spcPts val="1000"/>
              </a:spcAft>
              <a:buFont typeface="Wingdings" pitchFamily="2" charset="2"/>
              <a:buChar char="v"/>
            </a:pPr>
            <a:r>
              <a:rPr lang="en-US" sz="2400" dirty="0" smtClean="0">
                <a:latin typeface="Arial"/>
                <a:ea typeface="Calibri"/>
                <a:cs typeface="Times New Roman"/>
              </a:rPr>
              <a:t>I</a:t>
            </a:r>
            <a:r>
              <a:rPr lang="en-US" sz="2400" dirty="0" smtClean="0">
                <a:effectLst/>
                <a:latin typeface="Arial"/>
                <a:ea typeface="Calibri"/>
                <a:cs typeface="Times New Roman"/>
              </a:rPr>
              <a:t>nsurers would leave the public exchanges if they cannot break even next two years</a:t>
            </a:r>
            <a:endParaRPr lang="en-US" sz="2400" dirty="0">
              <a:ea typeface="Calibri"/>
              <a:cs typeface="Times New Roman"/>
            </a:endParaRPr>
          </a:p>
          <a:p>
            <a:endParaRPr lang="en-US" dirty="0"/>
          </a:p>
        </p:txBody>
      </p:sp>
      <p:sp>
        <p:nvSpPr>
          <p:cNvPr id="3" name="Rectangle 2"/>
          <p:cNvSpPr/>
          <p:nvPr/>
        </p:nvSpPr>
        <p:spPr>
          <a:xfrm>
            <a:off x="762000" y="0"/>
            <a:ext cx="7772400" cy="707886"/>
          </a:xfrm>
          <a:prstGeom prst="rect">
            <a:avLst/>
          </a:prstGeom>
        </p:spPr>
        <p:txBody>
          <a:bodyPr wrap="square">
            <a:spAutoFit/>
          </a:bodyPr>
          <a:lstStyle/>
          <a:p>
            <a:pPr lvl="0" algn="ctr"/>
            <a:r>
              <a:rPr lang="en-US" sz="4000" b="1" dirty="0" smtClean="0">
                <a:solidFill>
                  <a:prstClr val="black"/>
                </a:solidFill>
                <a:latin typeface="Arial"/>
                <a:ea typeface="Calibri"/>
              </a:rPr>
              <a:t>SOUNDS FARMILIAR YET?</a:t>
            </a:r>
            <a:endParaRPr lang="en-US" sz="4000" b="1" dirty="0">
              <a:solidFill>
                <a:prstClr val="black"/>
              </a:solidFill>
              <a:latin typeface="Arial"/>
              <a:ea typeface="Calibri"/>
            </a:endParaRPr>
          </a:p>
        </p:txBody>
      </p:sp>
      <p:pic>
        <p:nvPicPr>
          <p:cNvPr id="3074" name="Picture 2" descr="C:\Users\Obeng_PC\Desktop\pic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657600"/>
            <a:ext cx="5105400" cy="2781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1802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228600"/>
            <a:ext cx="4631396" cy="707886"/>
          </a:xfrm>
          <a:prstGeom prst="rect">
            <a:avLst/>
          </a:prstGeom>
        </p:spPr>
        <p:txBody>
          <a:bodyPr wrap="none">
            <a:spAutoFit/>
          </a:bodyPr>
          <a:lstStyle/>
          <a:p>
            <a:pPr algn="ctr"/>
            <a:r>
              <a:rPr lang="en-US" sz="4000" b="1" dirty="0">
                <a:solidFill>
                  <a:srgbClr val="000000"/>
                </a:solidFill>
                <a:latin typeface="Arial" pitchFamily="34" charset="0"/>
                <a:ea typeface="Times New Roman"/>
                <a:cs typeface="Arial" pitchFamily="34" charset="0"/>
              </a:rPr>
              <a:t>A</a:t>
            </a:r>
            <a:r>
              <a:rPr lang="en-US" sz="4000" b="1" dirty="0" smtClean="0">
                <a:solidFill>
                  <a:srgbClr val="000000"/>
                </a:solidFill>
                <a:effectLst/>
                <a:latin typeface="Arial" pitchFamily="34" charset="0"/>
                <a:ea typeface="Times New Roman"/>
                <a:cs typeface="Arial" pitchFamily="34" charset="0"/>
              </a:rPr>
              <a:t>dverse </a:t>
            </a:r>
            <a:r>
              <a:rPr lang="en-US" sz="4000" b="1" dirty="0">
                <a:solidFill>
                  <a:srgbClr val="000000"/>
                </a:solidFill>
                <a:latin typeface="Arial" pitchFamily="34" charset="0"/>
                <a:ea typeface="Times New Roman"/>
                <a:cs typeface="Arial" pitchFamily="34" charset="0"/>
              </a:rPr>
              <a:t>S</a:t>
            </a:r>
            <a:r>
              <a:rPr lang="en-US" sz="4000" b="1" dirty="0" smtClean="0">
                <a:solidFill>
                  <a:srgbClr val="000000"/>
                </a:solidFill>
                <a:effectLst/>
                <a:latin typeface="Arial" pitchFamily="34" charset="0"/>
                <a:ea typeface="Times New Roman"/>
                <a:cs typeface="Arial" pitchFamily="34" charset="0"/>
              </a:rPr>
              <a:t>election</a:t>
            </a:r>
            <a:endParaRPr lang="en-US" sz="4000" b="1" dirty="0">
              <a:latin typeface="Arial" pitchFamily="34" charset="0"/>
              <a:cs typeface="Arial" pitchFamily="34" charset="0"/>
            </a:endParaRPr>
          </a:p>
        </p:txBody>
      </p:sp>
      <p:pic>
        <p:nvPicPr>
          <p:cNvPr id="4098" name="Picture 2" descr="C:\Users\Obeng_PC\Desktop\pic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288473"/>
            <a:ext cx="4648200" cy="365759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33400" y="5181600"/>
            <a:ext cx="7924800" cy="1200329"/>
          </a:xfrm>
          <a:prstGeom prst="rect">
            <a:avLst/>
          </a:prstGeom>
        </p:spPr>
        <p:txBody>
          <a:bodyPr wrap="square">
            <a:spAutoFit/>
          </a:bodyPr>
          <a:lstStyle/>
          <a:p>
            <a:r>
              <a:rPr lang="en-US" b="1" dirty="0" smtClean="0">
                <a:effectLst/>
                <a:latin typeface="Arial"/>
                <a:ea typeface="Calibri"/>
              </a:rPr>
              <a:t>The problem of adverse selection is that individuals know more about their risk level than does the insurer might cause those most likely to have adverse outcomes to select insurance, leading insurance to lose money if they offer insurance. </a:t>
            </a:r>
            <a:endParaRPr lang="en-US" b="1" dirty="0"/>
          </a:p>
        </p:txBody>
      </p:sp>
    </p:spTree>
    <p:extLst>
      <p:ext uri="{BB962C8B-B14F-4D97-AF65-F5344CB8AC3E}">
        <p14:creationId xmlns:p14="http://schemas.microsoft.com/office/powerpoint/2010/main" val="264928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229600" cy="1938992"/>
          </a:xfrm>
          <a:prstGeom prst="rect">
            <a:avLst/>
          </a:prstGeom>
        </p:spPr>
        <p:txBody>
          <a:bodyPr wrap="square">
            <a:spAutoFit/>
          </a:bodyPr>
          <a:lstStyle/>
          <a:p>
            <a:pPr lvl="0" algn="ctr"/>
            <a:r>
              <a:rPr lang="en-US" sz="4000" b="1" dirty="0" smtClean="0">
                <a:solidFill>
                  <a:srgbClr val="000000"/>
                </a:solidFill>
                <a:latin typeface="Arial" pitchFamily="34" charset="0"/>
                <a:ea typeface="Times New Roman"/>
                <a:cs typeface="Arial" pitchFamily="34" charset="0"/>
              </a:rPr>
              <a:t>High Risk Groups Are Buying More Insurance</a:t>
            </a:r>
          </a:p>
          <a:p>
            <a:pPr lvl="0" algn="ctr"/>
            <a:endParaRPr lang="en-US" sz="4000" b="1" dirty="0">
              <a:solidFill>
                <a:srgbClr val="000000"/>
              </a:solidFill>
              <a:latin typeface="Arial" pitchFamily="34" charset="0"/>
              <a:cs typeface="Arial" pitchFamily="34" charset="0"/>
            </a:endParaRPr>
          </a:p>
        </p:txBody>
      </p:sp>
      <p:sp>
        <p:nvSpPr>
          <p:cNvPr id="3" name="Rectangle 2"/>
          <p:cNvSpPr/>
          <p:nvPr/>
        </p:nvSpPr>
        <p:spPr>
          <a:xfrm>
            <a:off x="228600" y="1843951"/>
            <a:ext cx="8534399" cy="1569660"/>
          </a:xfrm>
          <a:prstGeom prst="rect">
            <a:avLst/>
          </a:prstGeom>
        </p:spPr>
        <p:txBody>
          <a:bodyPr wrap="square">
            <a:spAutoFit/>
          </a:bodyPr>
          <a:lstStyle/>
          <a:p>
            <a:pPr marL="342900" lvl="0" indent="-342900">
              <a:buFont typeface="Wingdings" pitchFamily="2" charset="2"/>
              <a:buChar char="v"/>
            </a:pPr>
            <a:r>
              <a:rPr lang="en-US" sz="2400" dirty="0" smtClean="0">
                <a:solidFill>
                  <a:srgbClr val="000000"/>
                </a:solidFill>
                <a:latin typeface="Arial" pitchFamily="34" charset="0"/>
                <a:cs typeface="Arial" pitchFamily="34" charset="0"/>
              </a:rPr>
              <a:t>High-expense </a:t>
            </a:r>
            <a:r>
              <a:rPr lang="en-US" sz="2400" dirty="0">
                <a:solidFill>
                  <a:srgbClr val="000000"/>
                </a:solidFill>
                <a:latin typeface="Arial" pitchFamily="34" charset="0"/>
                <a:cs typeface="Arial" pitchFamily="34" charset="0"/>
              </a:rPr>
              <a:t>group find the insurance under the </a:t>
            </a:r>
            <a:r>
              <a:rPr lang="en-US" sz="2400" dirty="0" smtClean="0">
                <a:solidFill>
                  <a:srgbClr val="000000"/>
                </a:solidFill>
                <a:latin typeface="Arial" pitchFamily="34" charset="0"/>
                <a:cs typeface="Arial" pitchFamily="34" charset="0"/>
              </a:rPr>
              <a:t>exchanges </a:t>
            </a:r>
            <a:r>
              <a:rPr lang="en-US" sz="2400" dirty="0">
                <a:solidFill>
                  <a:srgbClr val="000000"/>
                </a:solidFill>
                <a:latin typeface="Arial" pitchFamily="34" charset="0"/>
                <a:cs typeface="Arial" pitchFamily="34" charset="0"/>
              </a:rPr>
              <a:t>to be a good </a:t>
            </a:r>
            <a:r>
              <a:rPr lang="en-US" sz="2400" dirty="0" smtClean="0">
                <a:solidFill>
                  <a:srgbClr val="000000"/>
                </a:solidFill>
                <a:latin typeface="Arial" pitchFamily="34" charset="0"/>
                <a:cs typeface="Arial" pitchFamily="34" charset="0"/>
              </a:rPr>
              <a:t>deal</a:t>
            </a:r>
          </a:p>
          <a:p>
            <a:pPr marL="342900" lvl="0" indent="-342900">
              <a:buFont typeface="Wingdings" pitchFamily="2" charset="2"/>
              <a:buChar char="v"/>
            </a:pPr>
            <a:endParaRPr lang="en-US" sz="2400" dirty="0" smtClean="0">
              <a:solidFill>
                <a:srgbClr val="000000"/>
              </a:solidFill>
              <a:latin typeface="Arial" pitchFamily="34" charset="0"/>
              <a:cs typeface="Arial" pitchFamily="34" charset="0"/>
            </a:endParaRPr>
          </a:p>
          <a:p>
            <a:pPr marL="342900" lvl="0" indent="-342900">
              <a:buFont typeface="Wingdings" pitchFamily="2" charset="2"/>
              <a:buChar char="v"/>
            </a:pPr>
            <a:r>
              <a:rPr lang="en-US" sz="2400" dirty="0" smtClean="0">
                <a:solidFill>
                  <a:srgbClr val="000000"/>
                </a:solidFill>
                <a:latin typeface="Arial" pitchFamily="34" charset="0"/>
                <a:cs typeface="Arial" pitchFamily="34" charset="0"/>
              </a:rPr>
              <a:t>Low risk group finds it a bad deal; will leave market if able</a:t>
            </a:r>
            <a:endParaRPr lang="en-US" sz="2400" dirty="0">
              <a:solidFill>
                <a:prstClr val="black"/>
              </a:solidFill>
              <a:latin typeface="Arial" pitchFamily="34" charset="0"/>
              <a:cs typeface="Arial" pitchFamily="34" charset="0"/>
            </a:endParaRPr>
          </a:p>
        </p:txBody>
      </p:sp>
      <p:pic>
        <p:nvPicPr>
          <p:cNvPr id="5122" name="Picture 2" descr="https://encrypted-tbn3.gstatic.com/images?q=tbn:ANd9GcQwiQC1rwv5DqlMh_Q3c0sBogzDeErxc9we5OY4pMHTCTTWRvfj">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3581400"/>
            <a:ext cx="2400300"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997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
            <a:ext cx="7848600" cy="1323439"/>
          </a:xfrm>
          <a:prstGeom prst="rect">
            <a:avLst/>
          </a:prstGeom>
        </p:spPr>
        <p:txBody>
          <a:bodyPr wrap="square">
            <a:spAutoFit/>
          </a:bodyPr>
          <a:lstStyle/>
          <a:p>
            <a:pPr lvl="0" algn="ctr"/>
            <a:r>
              <a:rPr lang="en-US" sz="4000" b="1" dirty="0" smtClean="0">
                <a:solidFill>
                  <a:prstClr val="black"/>
                </a:solidFill>
                <a:latin typeface="Arial" pitchFamily="34" charset="0"/>
                <a:cs typeface="Arial" pitchFamily="34" charset="0"/>
              </a:rPr>
              <a:t>Government Intervention Inadequate</a:t>
            </a:r>
            <a:endParaRPr lang="en-US" sz="4000" b="1" dirty="0">
              <a:solidFill>
                <a:prstClr val="black"/>
              </a:solidFill>
              <a:latin typeface="Arial" pitchFamily="34" charset="0"/>
              <a:cs typeface="Arial" pitchFamily="34" charset="0"/>
            </a:endParaRPr>
          </a:p>
        </p:txBody>
      </p:sp>
      <p:sp>
        <p:nvSpPr>
          <p:cNvPr id="3" name="Rectangle 2"/>
          <p:cNvSpPr/>
          <p:nvPr/>
        </p:nvSpPr>
        <p:spPr>
          <a:xfrm>
            <a:off x="228600" y="1828800"/>
            <a:ext cx="8610600" cy="4524315"/>
          </a:xfrm>
          <a:prstGeom prst="rect">
            <a:avLst/>
          </a:prstGeom>
        </p:spPr>
        <p:txBody>
          <a:bodyPr wrap="square">
            <a:spAutoFit/>
          </a:bodyPr>
          <a:lstStyle/>
          <a:p>
            <a:pPr lvl="0"/>
            <a:r>
              <a:rPr lang="en-US" sz="2400" dirty="0">
                <a:latin typeface="Arial"/>
                <a:ea typeface="Calibri"/>
              </a:rPr>
              <a:t>O</a:t>
            </a:r>
            <a:r>
              <a:rPr lang="en-US" sz="2400" dirty="0" smtClean="0">
                <a:effectLst/>
                <a:latin typeface="Arial"/>
                <a:ea typeface="Calibri"/>
              </a:rPr>
              <a:t>ne of the reasons so many of the start-ups have faltered.</a:t>
            </a:r>
            <a:endParaRPr lang="en-US" sz="2400" b="1" dirty="0" smtClean="0">
              <a:solidFill>
                <a:srgbClr val="000000"/>
              </a:solidFill>
              <a:latin typeface="Arial" pitchFamily="34" charset="0"/>
              <a:ea typeface="Times New Roman"/>
              <a:cs typeface="Arial" pitchFamily="34" charset="0"/>
            </a:endParaRPr>
          </a:p>
          <a:p>
            <a:pPr lvl="0"/>
            <a:endParaRPr lang="en-US" sz="2400" dirty="0" smtClean="0">
              <a:latin typeface="Arial" pitchFamily="34" charset="0"/>
              <a:cs typeface="Arial" pitchFamily="34" charset="0"/>
            </a:endParaRPr>
          </a:p>
          <a:p>
            <a:pPr lvl="0"/>
            <a:r>
              <a:rPr lang="en-US" sz="2400" dirty="0" smtClean="0">
                <a:latin typeface="Arial" pitchFamily="34" charset="0"/>
                <a:cs typeface="Arial" pitchFamily="34" charset="0"/>
              </a:rPr>
              <a:t>Government currently paying less than 13 cents of every dollar they owe.</a:t>
            </a:r>
            <a:endParaRPr lang="en-US" sz="2400" b="1" dirty="0">
              <a:solidFill>
                <a:srgbClr val="000000"/>
              </a:solidFill>
              <a:latin typeface="Arial" pitchFamily="34" charset="0"/>
              <a:cs typeface="Arial" pitchFamily="34" charset="0"/>
            </a:endParaRPr>
          </a:p>
          <a:p>
            <a:pPr lvl="0" algn="ctr"/>
            <a:endParaRPr lang="en-US" sz="4000" b="1" dirty="0" smtClean="0">
              <a:solidFill>
                <a:srgbClr val="000000"/>
              </a:solidFill>
              <a:latin typeface="Arial" pitchFamily="34" charset="0"/>
              <a:cs typeface="Arial" pitchFamily="34" charset="0"/>
            </a:endParaRPr>
          </a:p>
          <a:p>
            <a:pPr lvl="0" algn="ctr"/>
            <a:endParaRPr lang="en-US" sz="7200" b="1" dirty="0">
              <a:solidFill>
                <a:srgbClr val="000000"/>
              </a:solidFill>
              <a:latin typeface="Arial" pitchFamily="34" charset="0"/>
              <a:cs typeface="Arial" pitchFamily="34" charset="0"/>
            </a:endParaRPr>
          </a:p>
          <a:p>
            <a:pPr lvl="0" algn="ctr"/>
            <a:endParaRPr lang="en-US" sz="4000" b="1" dirty="0" smtClean="0">
              <a:solidFill>
                <a:srgbClr val="000000"/>
              </a:solidFill>
              <a:latin typeface="Arial" pitchFamily="34" charset="0"/>
              <a:cs typeface="Arial" pitchFamily="34" charset="0"/>
            </a:endParaRPr>
          </a:p>
          <a:p>
            <a:pPr lvl="0" algn="ctr"/>
            <a:endParaRPr lang="en-US" sz="4000" b="1" dirty="0">
              <a:solidFill>
                <a:prstClr val="black"/>
              </a:solidFill>
              <a:latin typeface="Arial" pitchFamily="34" charset="0"/>
              <a:cs typeface="Arial" pitchFamily="34" charset="0"/>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3810000"/>
            <a:ext cx="51816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8122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458200" cy="1323439"/>
          </a:xfrm>
          <a:prstGeom prst="rect">
            <a:avLst/>
          </a:prstGeom>
        </p:spPr>
        <p:txBody>
          <a:bodyPr wrap="square">
            <a:spAutoFit/>
          </a:bodyPr>
          <a:lstStyle/>
          <a:p>
            <a:pPr lvl="0" algn="ctr"/>
            <a:r>
              <a:rPr lang="en-US" sz="4000" b="1" dirty="0" smtClean="0">
                <a:solidFill>
                  <a:prstClr val="black"/>
                </a:solidFill>
                <a:latin typeface="Arial" pitchFamily="34" charset="0"/>
                <a:cs typeface="Arial" pitchFamily="34" charset="0"/>
              </a:rPr>
              <a:t>UnitedHealth Competitors Doing Better</a:t>
            </a:r>
            <a:endParaRPr lang="en-US" sz="4000" b="1" dirty="0">
              <a:solidFill>
                <a:prstClr val="black"/>
              </a:solidFill>
              <a:latin typeface="Arial" pitchFamily="34" charset="0"/>
              <a:cs typeface="Arial" pitchFamily="34" charset="0"/>
            </a:endParaRPr>
          </a:p>
        </p:txBody>
      </p:sp>
      <p:sp>
        <p:nvSpPr>
          <p:cNvPr id="3" name="Rectangle 2"/>
          <p:cNvSpPr/>
          <p:nvPr/>
        </p:nvSpPr>
        <p:spPr>
          <a:xfrm>
            <a:off x="381000" y="1752600"/>
            <a:ext cx="8153400" cy="4529445"/>
          </a:xfrm>
          <a:prstGeom prst="rect">
            <a:avLst/>
          </a:prstGeom>
        </p:spPr>
        <p:txBody>
          <a:bodyPr wrap="square">
            <a:spAutoFit/>
          </a:bodyPr>
          <a:lstStyle/>
          <a:p>
            <a:pPr marL="342900" indent="-342900">
              <a:lnSpc>
                <a:spcPct val="115000"/>
              </a:lnSpc>
              <a:spcAft>
                <a:spcPts val="1000"/>
              </a:spcAft>
              <a:buFont typeface="Wingdings" pitchFamily="2" charset="2"/>
              <a:buChar char="v"/>
            </a:pPr>
            <a:r>
              <a:rPr lang="en-US" sz="2400" dirty="0" smtClean="0">
                <a:effectLst/>
                <a:latin typeface="Arial" pitchFamily="34" charset="0"/>
                <a:ea typeface="Calibri"/>
                <a:cs typeface="Arial" pitchFamily="34" charset="0"/>
              </a:rPr>
              <a:t>Anthem:</a:t>
            </a:r>
            <a:r>
              <a:rPr lang="en-US" sz="2400" dirty="0">
                <a:latin typeface="Arial" pitchFamily="34" charset="0"/>
                <a:ea typeface="Calibri"/>
                <a:cs typeface="Arial" pitchFamily="34" charset="0"/>
              </a:rPr>
              <a:t> O</a:t>
            </a:r>
            <a:r>
              <a:rPr lang="en-US" sz="2400" dirty="0" smtClean="0">
                <a:effectLst/>
                <a:latin typeface="Arial" pitchFamily="34" charset="0"/>
                <a:ea typeface="Calibri"/>
                <a:cs typeface="Arial" pitchFamily="34" charset="0"/>
              </a:rPr>
              <a:t>perates for-profit Blue Cross plans has indicated it is not losing money in the market.</a:t>
            </a:r>
          </a:p>
          <a:p>
            <a:pPr marL="342900" indent="-342900">
              <a:lnSpc>
                <a:spcPct val="115000"/>
              </a:lnSpc>
              <a:spcAft>
                <a:spcPts val="1000"/>
              </a:spcAft>
              <a:buFont typeface="Wingdings" pitchFamily="2" charset="2"/>
              <a:buChar char="v"/>
            </a:pPr>
            <a:endParaRPr lang="en-US" sz="2400" dirty="0">
              <a:latin typeface="Arial" pitchFamily="34" charset="0"/>
              <a:ea typeface="Calibri"/>
              <a:cs typeface="Arial" pitchFamily="34" charset="0"/>
            </a:endParaRPr>
          </a:p>
          <a:p>
            <a:pPr marL="342900" indent="-342900">
              <a:lnSpc>
                <a:spcPct val="115000"/>
              </a:lnSpc>
              <a:spcAft>
                <a:spcPts val="1000"/>
              </a:spcAft>
              <a:buFont typeface="Wingdings" pitchFamily="2" charset="2"/>
              <a:buChar char="v"/>
            </a:pPr>
            <a:r>
              <a:rPr lang="en-US" sz="2400" dirty="0" smtClean="0">
                <a:effectLst/>
                <a:latin typeface="Arial" pitchFamily="34" charset="0"/>
                <a:ea typeface="Calibri"/>
                <a:cs typeface="Arial" pitchFamily="34" charset="0"/>
              </a:rPr>
              <a:t>Using combination of higher prices and better management of medical expenses</a:t>
            </a:r>
          </a:p>
          <a:p>
            <a:pPr>
              <a:lnSpc>
                <a:spcPct val="115000"/>
              </a:lnSpc>
              <a:spcAft>
                <a:spcPts val="1000"/>
              </a:spcAft>
            </a:pPr>
            <a:endParaRPr lang="en-US" sz="1600" dirty="0">
              <a:latin typeface="Arial"/>
              <a:ea typeface="Calibri"/>
              <a:cs typeface="Times New Roman"/>
            </a:endParaRPr>
          </a:p>
          <a:p>
            <a:pPr>
              <a:lnSpc>
                <a:spcPct val="115000"/>
              </a:lnSpc>
              <a:spcAft>
                <a:spcPts val="1000"/>
              </a:spcAft>
            </a:pPr>
            <a:endParaRPr lang="en-US" sz="1600" dirty="0" smtClean="0">
              <a:latin typeface="Arial"/>
              <a:ea typeface="Calibri"/>
              <a:cs typeface="Times New Roman"/>
            </a:endParaRPr>
          </a:p>
          <a:p>
            <a:pPr>
              <a:lnSpc>
                <a:spcPct val="115000"/>
              </a:lnSpc>
              <a:spcAft>
                <a:spcPts val="1000"/>
              </a:spcAft>
            </a:pPr>
            <a:endParaRPr lang="en-US" sz="1600" dirty="0">
              <a:latin typeface="Arial"/>
              <a:ea typeface="Calibri"/>
              <a:cs typeface="Times New Roman"/>
            </a:endParaRPr>
          </a:p>
          <a:p>
            <a:pPr>
              <a:lnSpc>
                <a:spcPct val="115000"/>
              </a:lnSpc>
              <a:spcAft>
                <a:spcPts val="1000"/>
              </a:spcAft>
            </a:pPr>
            <a:endParaRPr lang="en-US" sz="1600" dirty="0" smtClean="0">
              <a:latin typeface="Arial"/>
              <a:ea typeface="Calibri"/>
              <a:cs typeface="Times New Roman"/>
            </a:endParaRPr>
          </a:p>
          <a:p>
            <a:pPr>
              <a:lnSpc>
                <a:spcPct val="115000"/>
              </a:lnSpc>
              <a:spcAft>
                <a:spcPts val="1000"/>
              </a:spcAft>
            </a:pPr>
            <a:endParaRPr lang="en-US" sz="1600" dirty="0">
              <a:ea typeface="Calibri"/>
              <a:cs typeface="Times New Roman"/>
            </a:endParaRPr>
          </a:p>
        </p:txBody>
      </p:sp>
    </p:spTree>
    <p:extLst>
      <p:ext uri="{BB962C8B-B14F-4D97-AF65-F5344CB8AC3E}">
        <p14:creationId xmlns:p14="http://schemas.microsoft.com/office/powerpoint/2010/main" val="873495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www.24petwatch.com/images/live_chat_graphic_sidebar.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81000"/>
            <a:ext cx="8153400" cy="563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9701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376</Words>
  <Application>Microsoft Office PowerPoint</Application>
  <PresentationFormat>On-screen Show (4:3)</PresentationFormat>
  <Paragraphs>46</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UnitedHealth Lowers Forecast, Blaming Affordable Care Act The new York Times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UnitedHealth Lowers Forecast, Blaming Affordable Care Act The new York Times</dc:title>
  <dc:creator>Obeng_PC</dc:creator>
  <cp:lastModifiedBy>Obeng_PC</cp:lastModifiedBy>
  <cp:revision>12</cp:revision>
  <dcterms:created xsi:type="dcterms:W3CDTF">2015-11-28T18:22:24Z</dcterms:created>
  <dcterms:modified xsi:type="dcterms:W3CDTF">2015-11-28T20:23:55Z</dcterms:modified>
</cp:coreProperties>
</file>