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07" r:id="rId1"/>
  </p:sldMasterIdLst>
  <p:notesMasterIdLst>
    <p:notesMasterId r:id="rId9"/>
  </p:notesMasterIdLst>
  <p:sldIdLst>
    <p:sldId id="256" r:id="rId2"/>
    <p:sldId id="257" r:id="rId3"/>
    <p:sldId id="265" r:id="rId4"/>
    <p:sldId id="258" r:id="rId5"/>
    <p:sldId id="259" r:id="rId6"/>
    <p:sldId id="260" r:id="rId7"/>
    <p:sldId id="261" r:id="rId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4826" autoAdjust="0"/>
  </p:normalViewPr>
  <p:slideViewPr>
    <p:cSldViewPr snapToGrid="0" snapToObjects="1">
      <p:cViewPr>
        <p:scale>
          <a:sx n="90" d="100"/>
          <a:sy n="90" d="100"/>
        </p:scale>
        <p:origin x="-1608" y="26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presProps" Target="presProps.xml"/><Relationship Id="rId12" Type="http://schemas.openxmlformats.org/officeDocument/2006/relationships/viewProps" Target="viewProps.xml"/><Relationship Id="rId13" Type="http://schemas.openxmlformats.org/officeDocument/2006/relationships/theme" Target="theme/theme1.xml"/><Relationship Id="rId14"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notesMaster" Target="notesMasters/notesMaster1.xml"/><Relationship Id="rId10" Type="http://schemas.openxmlformats.org/officeDocument/2006/relationships/printerSettings" Target="printerSettings/printerSettings1.bin"/></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048E4E4-B6AC-C74D-98D0-4F526BC81F4B}" type="datetimeFigureOut">
              <a:rPr lang="en-US" smtClean="0"/>
              <a:t>11/30/15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20BF8F7-82BE-4C4F-8B23-03BCD515125E}" type="slidenum">
              <a:rPr lang="en-US" smtClean="0"/>
              <a:t>‹#›</a:t>
            </a:fld>
            <a:endParaRPr lang="en-US"/>
          </a:p>
        </p:txBody>
      </p:sp>
    </p:spTree>
    <p:extLst>
      <p:ext uri="{BB962C8B-B14F-4D97-AF65-F5344CB8AC3E}">
        <p14:creationId xmlns:p14="http://schemas.microsoft.com/office/powerpoint/2010/main" val="231107879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Article: http://</a:t>
            </a:r>
            <a:r>
              <a:rPr lang="en-US" dirty="0" err="1" smtClean="0"/>
              <a:t>kfor.com</a:t>
            </a:r>
            <a:r>
              <a:rPr lang="en-US" dirty="0" smtClean="0"/>
              <a:t>/2015/11/25/its-just-unfair-consumers-vent-over-credit-scores-leading-to-higher-insurance-prices/ </a:t>
            </a:r>
          </a:p>
          <a:p>
            <a:endParaRPr lang="en-US" dirty="0" smtClean="0"/>
          </a:p>
          <a:p>
            <a:r>
              <a:rPr lang="en-US" dirty="0" smtClean="0"/>
              <a:t>Background: http://</a:t>
            </a:r>
            <a:r>
              <a:rPr lang="en-US" dirty="0" err="1" smtClean="0"/>
              <a:t>www.iii.org</a:t>
            </a:r>
            <a:r>
              <a:rPr lang="en-US" dirty="0" smtClean="0"/>
              <a:t>/issue-update/credit-scoring </a:t>
            </a:r>
            <a:endParaRPr lang="en-US" dirty="0"/>
          </a:p>
        </p:txBody>
      </p:sp>
      <p:sp>
        <p:nvSpPr>
          <p:cNvPr id="4" name="Slide Number Placeholder 3"/>
          <p:cNvSpPr>
            <a:spLocks noGrp="1"/>
          </p:cNvSpPr>
          <p:nvPr>
            <p:ph type="sldNum" sz="quarter" idx="10"/>
          </p:nvPr>
        </p:nvSpPr>
        <p:spPr/>
        <p:txBody>
          <a:bodyPr/>
          <a:lstStyle/>
          <a:p>
            <a:fld id="{D20BF8F7-82BE-4C4F-8B23-03BCD515125E}" type="slidenum">
              <a:rPr lang="en-US" smtClean="0"/>
              <a:t>1</a:t>
            </a:fld>
            <a:endParaRPr lang="en-US"/>
          </a:p>
        </p:txBody>
      </p:sp>
    </p:spTree>
    <p:extLst>
      <p:ext uri="{BB962C8B-B14F-4D97-AF65-F5344CB8AC3E}">
        <p14:creationId xmlns:p14="http://schemas.microsoft.com/office/powerpoint/2010/main" val="42050437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Section 604 of the Fair Credit Reporting Act says that the credit reporting agencies, </a:t>
            </a:r>
            <a:r>
              <a:rPr lang="en-US" sz="1200" b="0" kern="1200" dirty="0" smtClean="0">
                <a:solidFill>
                  <a:schemeClr val="tx1"/>
                </a:solidFill>
                <a:latin typeface="+mn-lt"/>
                <a:ea typeface="+mn-ea"/>
                <a:cs typeface="+mn-cs"/>
              </a:rPr>
              <a:t>Equifax (EFX), Experian (EXPN) and </a:t>
            </a:r>
            <a:r>
              <a:rPr lang="en-US" sz="1200" b="0" kern="1200" dirty="0" err="1" smtClean="0">
                <a:solidFill>
                  <a:schemeClr val="tx1"/>
                </a:solidFill>
                <a:latin typeface="+mn-lt"/>
                <a:ea typeface="+mn-ea"/>
                <a:cs typeface="+mn-cs"/>
              </a:rPr>
              <a:t>TransUnion</a:t>
            </a:r>
            <a:r>
              <a:rPr lang="en-US" sz="1200" b="0" kern="1200" dirty="0" smtClean="0">
                <a:solidFill>
                  <a:schemeClr val="tx1"/>
                </a:solidFill>
                <a:latin typeface="+mn-lt"/>
                <a:ea typeface="+mn-ea"/>
                <a:cs typeface="+mn-cs"/>
              </a:rPr>
              <a:t>, may furnish reports to any company that intends to use that information for the purpose of underwriting insurance. </a:t>
            </a:r>
          </a:p>
          <a:p>
            <a:endParaRPr lang="en-US" sz="1200" kern="1200" dirty="0" smtClean="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Approximately 95% of auto insurers and 85% of homeowners insurers use credit-based insurance scores in states where it is a legally allowed underwriting or risk classification factor.</a:t>
            </a:r>
          </a:p>
          <a:p>
            <a:endParaRPr lang="en-US" sz="1200" kern="1200" dirty="0" smtClean="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Insurance related inquiries are not counted in your credit scores</a:t>
            </a:r>
            <a:r>
              <a:rPr lang="en-US" sz="1200" kern="1200" baseline="0" dirty="0" smtClean="0">
                <a:solidFill>
                  <a:schemeClr val="tx1"/>
                </a:solidFill>
                <a:latin typeface="+mn-lt"/>
                <a:ea typeface="+mn-ea"/>
                <a:cs typeface="+mn-cs"/>
              </a:rPr>
              <a:t> so they don’t lower your credit score. </a:t>
            </a:r>
            <a:r>
              <a:rPr lang="en-US" dirty="0" smtClean="0"/>
              <a:t>Companies’ scoring system varies, and they do not have to disclose to customers (</a:t>
            </a:r>
            <a:r>
              <a:rPr lang="en-US" baseline="0" dirty="0" smtClean="0"/>
              <a:t>*</a:t>
            </a:r>
            <a:r>
              <a:rPr lang="en-US" sz="1200" kern="1200" dirty="0" smtClean="0">
                <a:solidFill>
                  <a:schemeClr val="tx1"/>
                </a:solidFill>
                <a:latin typeface="+mn-lt"/>
                <a:ea typeface="+mn-ea"/>
                <a:cs typeface="+mn-cs"/>
              </a:rPr>
              <a:t>When determining your car insurance credit score, sex, marital status, age, ethnicity, address and income are not considered.)</a:t>
            </a:r>
            <a:r>
              <a:rPr lang="en-US" sz="1200" kern="1200" baseline="0" dirty="0" smtClean="0">
                <a:solidFill>
                  <a:schemeClr val="tx1"/>
                </a:solidFill>
                <a:latin typeface="+mn-lt"/>
                <a:ea typeface="+mn-ea"/>
                <a:cs typeface="+mn-cs"/>
              </a:rPr>
              <a:t> </a:t>
            </a:r>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“..they have determined</a:t>
            </a:r>
            <a:r>
              <a:rPr lang="en-US" sz="1200" kern="1200" baseline="0" dirty="0" smtClean="0">
                <a:solidFill>
                  <a:schemeClr val="tx1"/>
                </a:solidFill>
                <a:latin typeface="+mn-lt"/>
                <a:ea typeface="+mn-ea"/>
                <a:cs typeface="+mn-cs"/>
              </a:rPr>
              <a:t> that </a:t>
            </a:r>
            <a:r>
              <a:rPr lang="en-US" sz="1200" kern="1200" dirty="0" smtClean="0">
                <a:solidFill>
                  <a:schemeClr val="tx1"/>
                </a:solidFill>
                <a:latin typeface="+mn-lt"/>
                <a:ea typeface="+mn-ea"/>
                <a:cs typeface="+mn-cs"/>
              </a:rPr>
              <a:t>if you have a higher credit score, you are more financially stable," McGuire said. "I believe they want more financially stable insurers. Under the belief, they won’t file as many claims and they will pay their premiums on time.”</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Research shows that credit scores can accurately predict accident potential. Statistical analysis shows that those with higher credit scores tend to get into fewer accidents and cost insurance companies less than their lower-scoring counterparts.</a:t>
            </a:r>
          </a:p>
        </p:txBody>
      </p:sp>
      <p:sp>
        <p:nvSpPr>
          <p:cNvPr id="4" name="Slide Number Placeholder 3"/>
          <p:cNvSpPr>
            <a:spLocks noGrp="1"/>
          </p:cNvSpPr>
          <p:nvPr>
            <p:ph type="sldNum" sz="quarter" idx="10"/>
          </p:nvPr>
        </p:nvSpPr>
        <p:spPr/>
        <p:txBody>
          <a:bodyPr/>
          <a:lstStyle/>
          <a:p>
            <a:fld id="{D20BF8F7-82BE-4C4F-8B23-03BCD515125E}" type="slidenum">
              <a:rPr lang="en-US" smtClean="0"/>
              <a:t>2</a:t>
            </a:fld>
            <a:endParaRPr lang="en-US"/>
          </a:p>
        </p:txBody>
      </p:sp>
    </p:spTree>
    <p:extLst>
      <p:ext uri="{BB962C8B-B14F-4D97-AF65-F5344CB8AC3E}">
        <p14:creationId xmlns:p14="http://schemas.microsoft.com/office/powerpoint/2010/main" val="15370964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Wallet Hub 2015 study</a:t>
            </a:r>
            <a:r>
              <a:rPr lang="en-US" sz="1200" kern="1200" baseline="0" dirty="0" smtClean="0">
                <a:solidFill>
                  <a:schemeClr val="tx1"/>
                </a:solidFill>
                <a:latin typeface="+mn-lt"/>
                <a:ea typeface="+mn-ea"/>
                <a:cs typeface="+mn-cs"/>
              </a:rPr>
              <a:t> compared </a:t>
            </a:r>
            <a:r>
              <a:rPr lang="en-US" sz="1200" kern="1200" dirty="0" smtClean="0">
                <a:solidFill>
                  <a:schemeClr val="tx1"/>
                </a:solidFill>
                <a:latin typeface="+mn-lt"/>
                <a:ea typeface="+mn-ea"/>
                <a:cs typeface="+mn-cs"/>
              </a:rPr>
              <a:t>person with excellent credit vs.</a:t>
            </a:r>
            <a:r>
              <a:rPr lang="en-US" sz="1200" kern="1200" baseline="0" dirty="0" smtClean="0">
                <a:solidFill>
                  <a:schemeClr val="tx1"/>
                </a:solidFill>
                <a:latin typeface="+mn-lt"/>
                <a:ea typeface="+mn-ea"/>
                <a:cs typeface="+mn-cs"/>
              </a:rPr>
              <a:t> person with no credit (holding all else equal)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Farmers Insurance appears to rely on credit data the most, with the </a:t>
            </a:r>
            <a:r>
              <a:rPr lang="en-US" sz="1200" kern="1200" dirty="0" err="1" smtClean="0">
                <a:solidFill>
                  <a:schemeClr val="tx1"/>
                </a:solidFill>
                <a:latin typeface="+mn-lt"/>
                <a:ea typeface="+mn-ea"/>
                <a:cs typeface="+mn-cs"/>
              </a:rPr>
              <a:t>WalletHub</a:t>
            </a:r>
            <a:r>
              <a:rPr lang="en-US" sz="1200" kern="1200" dirty="0" smtClean="0">
                <a:solidFill>
                  <a:schemeClr val="tx1"/>
                </a:solidFill>
                <a:latin typeface="+mn-lt"/>
                <a:ea typeface="+mn-ea"/>
                <a:cs typeface="+mn-cs"/>
              </a:rPr>
              <a:t> Scenario revealing a 62% fluctuation in premiums between a consumer with excellent credit and a consumer with no credit. GEICO, on the other hand, appears to rely on credit data the least, displaying a 32% premium fluctuation.</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Additional: </a:t>
            </a:r>
          </a:p>
          <a:p>
            <a:r>
              <a:rPr lang="en-US" sz="1200" kern="1200" dirty="0" smtClean="0">
                <a:solidFill>
                  <a:schemeClr val="tx1"/>
                </a:solidFill>
                <a:latin typeface="+mn-lt"/>
                <a:ea typeface="+mn-ea"/>
                <a:cs typeface="+mn-cs"/>
              </a:rPr>
              <a:t>There is a 49% differential in the cost of car insurance premiums for a person with an excellent credit score and a person with no credit history, in the average state.</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Credit data has the smallest impact on insurance premiums in Connecticut (15% fluctuation) and the biggest impact in the Michigan (115% fluctuation).</a:t>
            </a:r>
          </a:p>
          <a:p>
            <a:endParaRPr lang="en-US" sz="1200" kern="1200" dirty="0" smtClean="0">
              <a:solidFill>
                <a:schemeClr val="tx1"/>
              </a:solidFill>
              <a:latin typeface="+mn-lt"/>
              <a:ea typeface="+mn-ea"/>
              <a:cs typeface="+mn-cs"/>
            </a:endParaRPr>
          </a:p>
          <a:p>
            <a:r>
              <a:rPr lang="en-US" dirty="0" smtClean="0"/>
              <a:t>Source:</a:t>
            </a:r>
            <a:r>
              <a:rPr lang="en-US" baseline="0" dirty="0" smtClean="0"/>
              <a:t> </a:t>
            </a:r>
            <a:r>
              <a:rPr lang="en-US" dirty="0" smtClean="0"/>
              <a:t>https://</a:t>
            </a:r>
            <a:r>
              <a:rPr lang="en-US" dirty="0" err="1" smtClean="0"/>
              <a:t>wallethub.com</a:t>
            </a:r>
            <a:r>
              <a:rPr lang="en-US" dirty="0" smtClean="0"/>
              <a:t>/</a:t>
            </a:r>
            <a:r>
              <a:rPr lang="en-US" dirty="0" err="1" smtClean="0"/>
              <a:t>edu</a:t>
            </a:r>
            <a:r>
              <a:rPr lang="en-US" dirty="0" smtClean="0"/>
              <a:t>/car-insurance-by-credit-score-report/4343/ </a:t>
            </a:r>
            <a:endParaRPr lang="en-US" dirty="0"/>
          </a:p>
        </p:txBody>
      </p:sp>
      <p:sp>
        <p:nvSpPr>
          <p:cNvPr id="4" name="Slide Number Placeholder 3"/>
          <p:cNvSpPr>
            <a:spLocks noGrp="1"/>
          </p:cNvSpPr>
          <p:nvPr>
            <p:ph type="sldNum" sz="quarter" idx="10"/>
          </p:nvPr>
        </p:nvSpPr>
        <p:spPr/>
        <p:txBody>
          <a:bodyPr/>
          <a:lstStyle/>
          <a:p>
            <a:fld id="{D20BF8F7-82BE-4C4F-8B23-03BCD515125E}" type="slidenum">
              <a:rPr lang="en-US" smtClean="0"/>
              <a:t>3</a:t>
            </a:fld>
            <a:endParaRPr lang="en-US"/>
          </a:p>
        </p:txBody>
      </p:sp>
    </p:spTree>
    <p:extLst>
      <p:ext uri="{BB962C8B-B14F-4D97-AF65-F5344CB8AC3E}">
        <p14:creationId xmlns:p14="http://schemas.microsoft.com/office/powerpoint/2010/main" val="24750277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Asymmetric information: </a:t>
            </a:r>
            <a:r>
              <a:rPr lang="en-US" baseline="0" dirty="0" smtClean="0"/>
              <a:t>arises when customers know more about underlying risk than insurers do </a:t>
            </a:r>
          </a:p>
          <a:p>
            <a:endParaRPr lang="en-US" baseline="0" dirty="0" smtClean="0"/>
          </a:p>
          <a:p>
            <a:r>
              <a:rPr lang="en-US" baseline="0" dirty="0" smtClean="0"/>
              <a:t>Adverse selection: customers underlying knowledge of their personal risk causes those most likely to have an adverse outcome to choose insurance, leading insurers to lose money</a:t>
            </a:r>
          </a:p>
          <a:p>
            <a:endParaRPr lang="en-US" baseline="0" dirty="0" smtClean="0"/>
          </a:p>
          <a:p>
            <a:pPr marL="68580" indent="0">
              <a:buNone/>
            </a:pPr>
            <a:r>
              <a:rPr lang="en-US" dirty="0" smtClean="0"/>
              <a:t>Unfavorable credit factors might include:</a:t>
            </a:r>
          </a:p>
          <a:p>
            <a:pPr marL="68580" indent="0">
              <a:buNone/>
            </a:pPr>
            <a:r>
              <a:rPr lang="en-US" dirty="0" smtClean="0"/>
              <a:t>	Payment history: delinquencies, past-due payments</a:t>
            </a:r>
          </a:p>
          <a:p>
            <a:pPr marL="68580" indent="0">
              <a:buNone/>
            </a:pPr>
            <a:r>
              <a:rPr lang="en-US" dirty="0" smtClean="0"/>
              <a:t>	High use of available credit</a:t>
            </a:r>
          </a:p>
          <a:p>
            <a:pPr marL="68580" indent="0">
              <a:buNone/>
            </a:pPr>
            <a:r>
              <a:rPr lang="en-US" dirty="0" smtClean="0"/>
              <a:t>	Length of credit history</a:t>
            </a:r>
          </a:p>
          <a:p>
            <a:pPr marL="68580" indent="0">
              <a:buNone/>
            </a:pPr>
            <a:r>
              <a:rPr lang="en-US" dirty="0" smtClean="0"/>
              <a:t>	Types of credit (credit cards, loans) </a:t>
            </a:r>
          </a:p>
          <a:p>
            <a:endParaRPr lang="en-US" baseline="0" dirty="0" smtClean="0"/>
          </a:p>
          <a:p>
            <a:r>
              <a:rPr lang="en-US" baseline="0" dirty="0" smtClean="0"/>
              <a:t>Pooling equilibrium is an efficient outcome is the risk adverse are willing to pay the rick premium (associated with the averaging of premiums: the mount above the actuarially fair price) </a:t>
            </a:r>
          </a:p>
          <a:p>
            <a:endParaRPr lang="en-US" baseline="0" dirty="0" smtClean="0"/>
          </a:p>
          <a:p>
            <a:r>
              <a:rPr lang="en-US" baseline="0" dirty="0" smtClean="0"/>
              <a:t>Separating equilibrium is only an efficient outcome when the customers in each rate bracket et full (not partial) coverage </a:t>
            </a:r>
          </a:p>
        </p:txBody>
      </p:sp>
      <p:sp>
        <p:nvSpPr>
          <p:cNvPr id="4" name="Slide Number Placeholder 3"/>
          <p:cNvSpPr>
            <a:spLocks noGrp="1"/>
          </p:cNvSpPr>
          <p:nvPr>
            <p:ph type="sldNum" sz="quarter" idx="10"/>
          </p:nvPr>
        </p:nvSpPr>
        <p:spPr/>
        <p:txBody>
          <a:bodyPr/>
          <a:lstStyle/>
          <a:p>
            <a:fld id="{D20BF8F7-82BE-4C4F-8B23-03BCD515125E}" type="slidenum">
              <a:rPr lang="en-US" smtClean="0"/>
              <a:t>4</a:t>
            </a:fld>
            <a:endParaRPr lang="en-US"/>
          </a:p>
        </p:txBody>
      </p:sp>
    </p:spTree>
    <p:extLst>
      <p:ext uri="{BB962C8B-B14F-4D97-AF65-F5344CB8AC3E}">
        <p14:creationId xmlns:p14="http://schemas.microsoft.com/office/powerpoint/2010/main" val="4366302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A</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study highlighted</a:t>
            </a:r>
            <a:r>
              <a:rPr lang="en-US" sz="1200" kern="1200" baseline="0" dirty="0" smtClean="0">
                <a:solidFill>
                  <a:schemeClr val="tx1"/>
                </a:solidFill>
                <a:latin typeface="+mn-lt"/>
                <a:ea typeface="+mn-ea"/>
                <a:cs typeface="+mn-cs"/>
              </a:rPr>
              <a:t> in the article </a:t>
            </a:r>
            <a:r>
              <a:rPr lang="en-US" sz="1200" kern="1200" dirty="0" smtClean="0">
                <a:solidFill>
                  <a:schemeClr val="tx1"/>
                </a:solidFill>
                <a:latin typeface="+mn-lt"/>
                <a:ea typeface="+mn-ea"/>
                <a:cs typeface="+mn-cs"/>
              </a:rPr>
              <a:t>illustrates an</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example from Oklahoma, where drivers with clean records and credit problems are compared to drivers with good credit and DWI's.</a:t>
            </a:r>
          </a:p>
          <a:p>
            <a:r>
              <a:rPr lang="en-US" sz="1200" kern="1200" dirty="0" smtClean="0">
                <a:solidFill>
                  <a:schemeClr val="tx1"/>
                </a:solidFill>
                <a:latin typeface="+mn-lt"/>
                <a:ea typeface="+mn-ea"/>
                <a:cs typeface="+mn-cs"/>
              </a:rPr>
              <a:t>It found drivers with bad credit and clean records paid more than those with excellent credit but had driving under the influence convictions.</a:t>
            </a:r>
          </a:p>
          <a:p>
            <a:endParaRPr lang="en-US" sz="1200" kern="1200" dirty="0">
              <a:solidFill>
                <a:schemeClr val="tx1"/>
              </a:solidFill>
              <a:latin typeface="+mn-lt"/>
              <a:ea typeface="+mn-ea"/>
              <a:cs typeface="+mn-cs"/>
            </a:endParaRPr>
          </a:p>
          <a:p>
            <a:r>
              <a:rPr lang="en-US" sz="1200" kern="1200" dirty="0" smtClean="0">
                <a:solidFill>
                  <a:schemeClr val="tx1"/>
                </a:solidFill>
                <a:latin typeface="+mn-lt"/>
                <a:ea typeface="+mn-ea"/>
                <a:cs typeface="+mn-cs"/>
              </a:rPr>
              <a:t>Source:</a:t>
            </a:r>
            <a:r>
              <a:rPr lang="en-US" sz="1200" kern="1200" baseline="0" dirty="0" smtClean="0">
                <a:solidFill>
                  <a:schemeClr val="tx1"/>
                </a:solidFill>
                <a:latin typeface="+mn-lt"/>
                <a:ea typeface="+mn-ea"/>
                <a:cs typeface="+mn-cs"/>
              </a:rPr>
              <a:t> http://</a:t>
            </a:r>
            <a:r>
              <a:rPr lang="en-US" sz="1200" kern="1200" baseline="0" dirty="0" err="1" smtClean="0">
                <a:solidFill>
                  <a:schemeClr val="tx1"/>
                </a:solidFill>
                <a:latin typeface="+mn-lt"/>
                <a:ea typeface="+mn-ea"/>
                <a:cs typeface="+mn-cs"/>
              </a:rPr>
              <a:t>kfor.com</a:t>
            </a:r>
            <a:r>
              <a:rPr lang="en-US" sz="1200" kern="1200" baseline="0" dirty="0" smtClean="0">
                <a:solidFill>
                  <a:schemeClr val="tx1"/>
                </a:solidFill>
                <a:latin typeface="+mn-lt"/>
                <a:ea typeface="+mn-ea"/>
                <a:cs typeface="+mn-cs"/>
              </a:rPr>
              <a:t>/2015/11/25/its-just-unfair-consumers-vent-over-credit-scores-leading-to-higher-insurance-prices/ </a:t>
            </a:r>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D20BF8F7-82BE-4C4F-8B23-03BCD515125E}" type="slidenum">
              <a:rPr lang="en-US" smtClean="0"/>
              <a:t>5</a:t>
            </a:fld>
            <a:endParaRPr lang="en-US"/>
          </a:p>
        </p:txBody>
      </p:sp>
    </p:spTree>
    <p:extLst>
      <p:ext uri="{BB962C8B-B14F-4D97-AF65-F5344CB8AC3E}">
        <p14:creationId xmlns:p14="http://schemas.microsoft.com/office/powerpoint/2010/main" val="39740301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Table calculating</a:t>
            </a:r>
            <a:r>
              <a:rPr lang="en-US" baseline="0" dirty="0" smtClean="0"/>
              <a:t> the effects of asymmetric information using what we learned in </a:t>
            </a:r>
            <a:r>
              <a:rPr lang="en-US" baseline="0" dirty="0" smtClean="0"/>
              <a:t>class.</a:t>
            </a:r>
            <a:endParaRPr lang="en-US" dirty="0"/>
          </a:p>
        </p:txBody>
      </p:sp>
      <p:sp>
        <p:nvSpPr>
          <p:cNvPr id="4" name="Slide Number Placeholder 3"/>
          <p:cNvSpPr>
            <a:spLocks noGrp="1"/>
          </p:cNvSpPr>
          <p:nvPr>
            <p:ph type="sldNum" sz="quarter" idx="10"/>
          </p:nvPr>
        </p:nvSpPr>
        <p:spPr/>
        <p:txBody>
          <a:bodyPr/>
          <a:lstStyle/>
          <a:p>
            <a:fld id="{D20BF8F7-82BE-4C4F-8B23-03BCD515125E}" type="slidenum">
              <a:rPr lang="en-US" smtClean="0"/>
              <a:t>6</a:t>
            </a:fld>
            <a:endParaRPr lang="en-US"/>
          </a:p>
        </p:txBody>
      </p:sp>
    </p:spTree>
    <p:extLst>
      <p:ext uri="{BB962C8B-B14F-4D97-AF65-F5344CB8AC3E}">
        <p14:creationId xmlns:p14="http://schemas.microsoft.com/office/powerpoint/2010/main" val="38180528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Real question is  - help whom? The customers or the insurers?</a:t>
            </a:r>
          </a:p>
          <a:p>
            <a:endParaRPr lang="en-US" baseline="0" dirty="0" smtClean="0"/>
          </a:p>
          <a:p>
            <a:r>
              <a:rPr lang="en-US" sz="1200" kern="1200" dirty="0" smtClean="0">
                <a:solidFill>
                  <a:schemeClr val="tx1"/>
                </a:solidFill>
                <a:latin typeface="+mn-lt"/>
                <a:ea typeface="+mn-ea"/>
                <a:cs typeface="+mn-cs"/>
              </a:rPr>
              <a:t>Farmers Insurance appears to rely on credit data the most, with the </a:t>
            </a:r>
            <a:r>
              <a:rPr lang="en-US" sz="1200" kern="1200" dirty="0" err="1" smtClean="0">
                <a:solidFill>
                  <a:schemeClr val="tx1"/>
                </a:solidFill>
                <a:latin typeface="+mn-lt"/>
                <a:ea typeface="+mn-ea"/>
                <a:cs typeface="+mn-cs"/>
              </a:rPr>
              <a:t>WalletHub</a:t>
            </a:r>
            <a:r>
              <a:rPr lang="en-US" sz="1200" kern="1200" dirty="0" smtClean="0">
                <a:solidFill>
                  <a:schemeClr val="tx1"/>
                </a:solidFill>
                <a:latin typeface="+mn-lt"/>
                <a:ea typeface="+mn-ea"/>
                <a:cs typeface="+mn-cs"/>
              </a:rPr>
              <a:t> Scenario revealing a 62% fluctuation in premiums between a consumer with excellent credit and a consumer with no credit. GEICO, on the other hand, appears to rely on credit data the least, displaying a 32% premium fluctuation.</a:t>
            </a:r>
            <a:endParaRPr lang="en-US" baseline="0" dirty="0" smtClean="0"/>
          </a:p>
          <a:p>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Out of the five major insurance providers that </a:t>
            </a:r>
            <a:r>
              <a:rPr lang="en-US" sz="1200" kern="1200" dirty="0" err="1" smtClean="0">
                <a:solidFill>
                  <a:schemeClr val="tx1"/>
                </a:solidFill>
                <a:latin typeface="+mn-lt"/>
                <a:ea typeface="+mn-ea"/>
                <a:cs typeface="+mn-cs"/>
              </a:rPr>
              <a:t>WalletHub</a:t>
            </a:r>
            <a:r>
              <a:rPr lang="en-US" sz="1200" kern="1200" dirty="0" smtClean="0">
                <a:solidFill>
                  <a:schemeClr val="tx1"/>
                </a:solidFill>
                <a:latin typeface="+mn-lt"/>
                <a:ea typeface="+mn-ea"/>
                <a:cs typeface="+mn-cs"/>
              </a:rPr>
              <a:t> examined, </a:t>
            </a:r>
            <a:r>
              <a:rPr lang="en-US" sz="1200" kern="1200" dirty="0" err="1" smtClean="0">
                <a:solidFill>
                  <a:schemeClr val="tx1"/>
                </a:solidFill>
                <a:latin typeface="+mn-lt"/>
                <a:ea typeface="+mn-ea"/>
                <a:cs typeface="+mn-cs"/>
              </a:rPr>
              <a:t>Geico</a:t>
            </a:r>
            <a:r>
              <a:rPr lang="en-US" sz="1200" kern="1200" dirty="0" smtClean="0">
                <a:solidFill>
                  <a:schemeClr val="tx1"/>
                </a:solidFill>
                <a:latin typeface="+mn-lt"/>
                <a:ea typeface="+mn-ea"/>
                <a:cs typeface="+mn-cs"/>
              </a:rPr>
              <a:t> use credit data in the fewest states (30), while Allstate uses credit data in all but three states.</a:t>
            </a:r>
          </a:p>
          <a:p>
            <a:endParaRPr lang="en-US" baseline="0" dirty="0" smtClean="0"/>
          </a:p>
          <a:p>
            <a:r>
              <a:rPr lang="en-US" baseline="0" dirty="0" smtClean="0"/>
              <a:t>The fact that CA, HI, and MA do not use credit scores indicates that auto insurance companies can still be profitable without using it to screen customers</a:t>
            </a:r>
          </a:p>
          <a:p>
            <a:endParaRPr lang="en-US" baseline="0" dirty="0" smtClean="0"/>
          </a:p>
          <a:p>
            <a:r>
              <a:rPr lang="en-US" baseline="0" dirty="0" smtClean="0"/>
              <a:t>Other screening practices include: </a:t>
            </a:r>
          </a:p>
          <a:p>
            <a:pPr marL="68580" indent="0">
              <a:buNone/>
            </a:pPr>
            <a:r>
              <a:rPr lang="en-US" dirty="0" smtClean="0"/>
              <a:t>	Age or driving experience </a:t>
            </a:r>
          </a:p>
          <a:p>
            <a:pPr marL="68580" indent="0">
              <a:buNone/>
            </a:pPr>
            <a:r>
              <a:rPr lang="en-US" dirty="0" smtClean="0"/>
              <a:t>	How your vehicle is used </a:t>
            </a:r>
          </a:p>
          <a:p>
            <a:pPr marL="68580" indent="0">
              <a:buNone/>
            </a:pPr>
            <a:r>
              <a:rPr lang="en-US" dirty="0" smtClean="0"/>
              <a:t>	Driving and claims history </a:t>
            </a:r>
          </a:p>
          <a:p>
            <a:pPr marL="68580" indent="0">
              <a:buNone/>
            </a:pPr>
            <a:r>
              <a:rPr lang="en-US" dirty="0" smtClean="0"/>
              <a:t>	Claims history </a:t>
            </a:r>
          </a:p>
          <a:p>
            <a:pPr marL="68580" indent="0">
              <a:buNone/>
            </a:pPr>
            <a:r>
              <a:rPr lang="en-US" dirty="0" smtClean="0"/>
              <a:t>	Make and model of your vehicle(s) </a:t>
            </a:r>
          </a:p>
          <a:p>
            <a:pPr marL="68580" indent="0">
              <a:buNone/>
            </a:pPr>
            <a:r>
              <a:rPr lang="en-US" dirty="0" smtClean="0"/>
              <a:t>	Geographic location </a:t>
            </a:r>
          </a:p>
          <a:p>
            <a:pPr marL="68580" indent="0">
              <a:buNone/>
            </a:pPr>
            <a:endParaRPr lang="en-US" dirty="0" smtClean="0"/>
          </a:p>
          <a:p>
            <a:pPr marL="68580" indent="0">
              <a:buNone/>
            </a:pPr>
            <a:r>
              <a:rPr lang="en-US" dirty="0" smtClean="0"/>
              <a:t>New</a:t>
            </a:r>
            <a:r>
              <a:rPr lang="en-US" baseline="0" dirty="0" smtClean="0"/>
              <a:t> technologies and screening capabilities can take the place of using credit scores; “Pay-as-you-drive” optional policy currently exists in CA </a:t>
            </a:r>
            <a:endParaRPr lang="en-US" dirty="0" smtClean="0"/>
          </a:p>
        </p:txBody>
      </p:sp>
      <p:sp>
        <p:nvSpPr>
          <p:cNvPr id="4" name="Slide Number Placeholder 3"/>
          <p:cNvSpPr>
            <a:spLocks noGrp="1"/>
          </p:cNvSpPr>
          <p:nvPr>
            <p:ph type="sldNum" sz="quarter" idx="10"/>
          </p:nvPr>
        </p:nvSpPr>
        <p:spPr/>
        <p:txBody>
          <a:bodyPr/>
          <a:lstStyle/>
          <a:p>
            <a:fld id="{D20BF8F7-82BE-4C4F-8B23-03BCD515125E}" type="slidenum">
              <a:rPr lang="en-US" smtClean="0"/>
              <a:t>7</a:t>
            </a:fld>
            <a:endParaRPr lang="en-US"/>
          </a:p>
        </p:txBody>
      </p:sp>
    </p:spTree>
    <p:extLst>
      <p:ext uri="{BB962C8B-B14F-4D97-AF65-F5344CB8AC3E}">
        <p14:creationId xmlns:p14="http://schemas.microsoft.com/office/powerpoint/2010/main" val="10683492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n-US" smtClean="0"/>
              <a:t>Click to edit Master title style</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35FD68D5-0AF0-A642-B1A9-B03B0E9F3E31}" type="datetimeFigureOut">
              <a:rPr lang="en-US" smtClean="0"/>
              <a:t>11/30/15</a:t>
            </a:fld>
            <a:endParaRPr lang="en-US"/>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en-US"/>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C177E4A8-804C-E643-96EA-B3339FFAD2C4}" type="slidenum">
              <a:rPr lang="en-US" smtClean="0"/>
              <a:t>‹#›</a:t>
            </a:fld>
            <a:endParaRPr lang="en-US"/>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5FD68D5-0AF0-A642-B1A9-B03B0E9F3E31}" type="datetimeFigureOut">
              <a:rPr lang="en-US" smtClean="0"/>
              <a:t>11/30/15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77E4A8-804C-E643-96EA-B3339FFAD2C4}"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n-US" smtClean="0"/>
              <a:t>Click to edit Master title style</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5FD68D5-0AF0-A642-B1A9-B03B0E9F3E31}" type="datetimeFigureOut">
              <a:rPr lang="en-US" smtClean="0"/>
              <a:t>11/30/15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77E4A8-804C-E643-96EA-B3339FFAD2C4}"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5FD68D5-0AF0-A642-B1A9-B03B0E9F3E31}" type="datetimeFigureOut">
              <a:rPr lang="en-US" smtClean="0"/>
              <a:t>11/30/15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77E4A8-804C-E643-96EA-B3339FFAD2C4}"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5FD68D5-0AF0-A642-B1A9-B03B0E9F3E31}" type="datetimeFigureOut">
              <a:rPr lang="en-US" smtClean="0"/>
              <a:t>11/30/15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77E4A8-804C-E643-96EA-B3339FFAD2C4}"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35FD68D5-0AF0-A642-B1A9-B03B0E9F3E31}" type="datetimeFigureOut">
              <a:rPr lang="en-US" smtClean="0"/>
              <a:t>11/30/15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77E4A8-804C-E643-96EA-B3339FFAD2C4}" type="slidenum">
              <a:rPr lang="en-US" smtClean="0"/>
              <a:t>‹#›</a:t>
            </a:fld>
            <a:endParaRPr lang="en-US"/>
          </a:p>
        </p:txBody>
      </p:sp>
      <p:sp>
        <p:nvSpPr>
          <p:cNvPr id="9" name="Content Placeholder 8"/>
          <p:cNvSpPr>
            <a:spLocks noGrp="1"/>
          </p:cNvSpPr>
          <p:nvPr>
            <p:ph sz="quarter" idx="13"/>
          </p:nvPr>
        </p:nvSpPr>
        <p:spPr>
          <a:xfrm>
            <a:off x="1042416" y="2313432"/>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5FD68D5-0AF0-A642-B1A9-B03B0E9F3E31}" type="datetimeFigureOut">
              <a:rPr lang="en-US" smtClean="0"/>
              <a:t>11/30/15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77E4A8-804C-E643-96EA-B3339FFAD2C4}"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5FD68D5-0AF0-A642-B1A9-B03B0E9F3E31}" type="datetimeFigureOut">
              <a:rPr lang="en-US" smtClean="0"/>
              <a:t>11/30/15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77E4A8-804C-E643-96EA-B3339FFAD2C4}"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5FD68D5-0AF0-A642-B1A9-B03B0E9F3E31}" type="datetimeFigureOut">
              <a:rPr lang="en-US" smtClean="0"/>
              <a:t>11/30/15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77E4A8-804C-E643-96EA-B3339FFAD2C4}"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35FD68D5-0AF0-A642-B1A9-B03B0E9F3E31}" type="datetimeFigureOut">
              <a:rPr lang="en-US" smtClean="0"/>
              <a:t>11/30/15</a:t>
            </a:fld>
            <a:endParaRPr lang="en-US"/>
          </a:p>
        </p:txBody>
      </p:sp>
      <p:sp>
        <p:nvSpPr>
          <p:cNvPr id="7" name="Slide Number Placeholder 6"/>
          <p:cNvSpPr>
            <a:spLocks noGrp="1"/>
          </p:cNvSpPr>
          <p:nvPr>
            <p:ph type="sldNum" sz="quarter" idx="12"/>
          </p:nvPr>
        </p:nvSpPr>
        <p:spPr/>
        <p:txBody>
          <a:bodyPr/>
          <a:lstStyle/>
          <a:p>
            <a:fld id="{C177E4A8-804C-E643-96EA-B3339FFAD2C4}" type="slidenum">
              <a:rPr lang="en-US" smtClean="0"/>
              <a:t>‹#›</a:t>
            </a:fld>
            <a:endParaRPr lang="en-US"/>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n-US" smtClean="0"/>
              <a:t>Click to edit Master title style</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5FD68D5-0AF0-A642-B1A9-B03B0E9F3E31}" type="datetimeFigureOut">
              <a:rPr lang="en-US" smtClean="0"/>
              <a:t>11/30/15</a:t>
            </a:fld>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a:p>
        </p:txBody>
      </p:sp>
      <p:sp>
        <p:nvSpPr>
          <p:cNvPr id="7" name="Slide Number Placeholder 6"/>
          <p:cNvSpPr>
            <a:spLocks noGrp="1"/>
          </p:cNvSpPr>
          <p:nvPr>
            <p:ph type="sldNum" sz="quarter" idx="12"/>
          </p:nvPr>
        </p:nvSpPr>
        <p:spPr/>
        <p:txBody>
          <a:bodyPr/>
          <a:lstStyle/>
          <a:p>
            <a:fld id="{C177E4A8-804C-E643-96EA-B3339FFAD2C4}"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35FD68D5-0AF0-A642-B1A9-B03B0E9F3E31}" type="datetimeFigureOut">
              <a:rPr lang="en-US" smtClean="0"/>
              <a:t>11/30/15</a:t>
            </a:fld>
            <a:endParaRPr lang="en-US"/>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en-US"/>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C177E4A8-804C-E643-96EA-B3339FFAD2C4}"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808" r:id="rId1"/>
    <p:sldLayoutId id="2147483809" r:id="rId2"/>
    <p:sldLayoutId id="2147483810" r:id="rId3"/>
    <p:sldLayoutId id="2147483811" r:id="rId4"/>
    <p:sldLayoutId id="2147483812" r:id="rId5"/>
    <p:sldLayoutId id="2147483813" r:id="rId6"/>
    <p:sldLayoutId id="2147483814" r:id="rId7"/>
    <p:sldLayoutId id="2147483815" r:id="rId8"/>
    <p:sldLayoutId id="2147483816" r:id="rId9"/>
    <p:sldLayoutId id="2147483817" r:id="rId10"/>
    <p:sldLayoutId id="2147483818" r:id="rId11"/>
  </p:sldLayoutIdLst>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733365" y="2496468"/>
            <a:ext cx="3313355" cy="2060156"/>
          </a:xfrm>
        </p:spPr>
        <p:txBody>
          <a:bodyPr>
            <a:normAutofit fontScale="90000"/>
          </a:bodyPr>
          <a:lstStyle/>
          <a:p>
            <a:r>
              <a:rPr lang="en-US" dirty="0" smtClean="0"/>
              <a:t>Using Credit Scores to Fix Auto Insurance Rates </a:t>
            </a:r>
            <a:endParaRPr lang="en-US" dirty="0"/>
          </a:p>
        </p:txBody>
      </p:sp>
      <p:sp>
        <p:nvSpPr>
          <p:cNvPr id="3" name="Subtitle 2"/>
          <p:cNvSpPr>
            <a:spLocks noGrp="1"/>
          </p:cNvSpPr>
          <p:nvPr>
            <p:ph type="subTitle" idx="1"/>
          </p:nvPr>
        </p:nvSpPr>
        <p:spPr>
          <a:xfrm>
            <a:off x="4733365" y="4727664"/>
            <a:ext cx="3309803" cy="1260629"/>
          </a:xfrm>
        </p:spPr>
        <p:txBody>
          <a:bodyPr/>
          <a:lstStyle/>
          <a:p>
            <a:r>
              <a:rPr lang="en-US" dirty="0" smtClean="0"/>
              <a:t>Cassandra Kubes</a:t>
            </a:r>
          </a:p>
          <a:p>
            <a:r>
              <a:rPr lang="en-US" dirty="0" smtClean="0"/>
              <a:t>PPPA 6085, Evening Session</a:t>
            </a:r>
          </a:p>
          <a:p>
            <a:r>
              <a:rPr lang="en-US" dirty="0" smtClean="0"/>
              <a:t>December 1, 2015 </a:t>
            </a:r>
            <a:endParaRPr lang="en-US" dirty="0"/>
          </a:p>
        </p:txBody>
      </p:sp>
    </p:spTree>
    <p:extLst>
      <p:ext uri="{BB962C8B-B14F-4D97-AF65-F5344CB8AC3E}">
        <p14:creationId xmlns:p14="http://schemas.microsoft.com/office/powerpoint/2010/main" val="4063929479"/>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595062"/>
            <a:ext cx="7024744" cy="1143000"/>
          </a:xfrm>
        </p:spPr>
        <p:txBody>
          <a:bodyPr>
            <a:normAutofit/>
          </a:bodyPr>
          <a:lstStyle/>
          <a:p>
            <a:r>
              <a:rPr lang="en-US" dirty="0" smtClean="0"/>
              <a:t>Summary:</a:t>
            </a:r>
            <a:endParaRPr lang="en-US" dirty="0"/>
          </a:p>
        </p:txBody>
      </p:sp>
      <p:sp>
        <p:nvSpPr>
          <p:cNvPr id="3" name="Content Placeholder 2"/>
          <p:cNvSpPr>
            <a:spLocks noGrp="1"/>
          </p:cNvSpPr>
          <p:nvPr>
            <p:ph idx="1"/>
          </p:nvPr>
        </p:nvSpPr>
        <p:spPr>
          <a:xfrm>
            <a:off x="1043492" y="1963838"/>
            <a:ext cx="7024742" cy="4075718"/>
          </a:xfrm>
        </p:spPr>
        <p:txBody>
          <a:bodyPr>
            <a:normAutofit fontScale="92500" lnSpcReduction="20000"/>
          </a:bodyPr>
          <a:lstStyle/>
          <a:p>
            <a:pPr>
              <a:spcBef>
                <a:spcPts val="1128"/>
              </a:spcBef>
              <a:spcAft>
                <a:spcPts val="500"/>
              </a:spcAft>
            </a:pPr>
            <a:r>
              <a:rPr lang="en-US" dirty="0" smtClean="0"/>
              <a:t>Article: “Consumers vent over credit scores leading to higher insurance prices”</a:t>
            </a:r>
          </a:p>
          <a:p>
            <a:pPr>
              <a:spcBef>
                <a:spcPts val="1128"/>
              </a:spcBef>
              <a:spcAft>
                <a:spcPts val="500"/>
              </a:spcAft>
            </a:pPr>
            <a:r>
              <a:rPr lang="en-US" dirty="0" smtClean="0"/>
              <a:t>Since the 1990’s, auto </a:t>
            </a:r>
            <a:r>
              <a:rPr lang="en-US" dirty="0"/>
              <a:t>insurance companies </a:t>
            </a:r>
            <a:r>
              <a:rPr lang="en-US" dirty="0" smtClean="0"/>
              <a:t>have been using credit scores to determine insurance rates </a:t>
            </a:r>
          </a:p>
          <a:p>
            <a:pPr>
              <a:spcBef>
                <a:spcPts val="1128"/>
              </a:spcBef>
              <a:spcAft>
                <a:spcPts val="500"/>
              </a:spcAft>
            </a:pPr>
            <a:r>
              <a:rPr lang="en-US" dirty="0" smtClean="0"/>
              <a:t>Poor credit &gt; higher premiums </a:t>
            </a:r>
          </a:p>
          <a:p>
            <a:pPr>
              <a:spcBef>
                <a:spcPts val="1128"/>
              </a:spcBef>
              <a:spcAft>
                <a:spcPts val="500"/>
              </a:spcAft>
            </a:pPr>
            <a:r>
              <a:rPr lang="en-US" dirty="0" smtClean="0"/>
              <a:t>Unfairly targeting low-income customers </a:t>
            </a:r>
          </a:p>
          <a:p>
            <a:pPr>
              <a:spcBef>
                <a:spcPts val="1128"/>
              </a:spcBef>
              <a:spcAft>
                <a:spcPts val="500"/>
              </a:spcAft>
            </a:pPr>
            <a:r>
              <a:rPr lang="en-US" dirty="0" smtClean="0"/>
              <a:t>Legal practice in all states, except CA, HI, MA</a:t>
            </a:r>
          </a:p>
          <a:p>
            <a:pPr>
              <a:spcBef>
                <a:spcPts val="1128"/>
              </a:spcBef>
              <a:spcAft>
                <a:spcPts val="500"/>
              </a:spcAft>
            </a:pPr>
            <a:r>
              <a:rPr lang="en-US" dirty="0"/>
              <a:t>Oklahoma state senator proposing bill to make scoring practice illegal </a:t>
            </a:r>
          </a:p>
          <a:p>
            <a:endParaRPr lang="en-US" dirty="0" smtClean="0"/>
          </a:p>
        </p:txBody>
      </p:sp>
    </p:spTree>
    <p:extLst>
      <p:ext uri="{BB962C8B-B14F-4D97-AF65-F5344CB8AC3E}">
        <p14:creationId xmlns:p14="http://schemas.microsoft.com/office/powerpoint/2010/main" val="3474028874"/>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914776"/>
            <a:ext cx="7024744" cy="1143000"/>
          </a:xfrm>
        </p:spPr>
        <p:txBody>
          <a:bodyPr>
            <a:normAutofit fontScale="90000"/>
          </a:bodyPr>
          <a:lstStyle/>
          <a:p>
            <a:r>
              <a:rPr lang="en-US" dirty="0" smtClean="0"/>
              <a:t>Average Premium Fluctuation by Company</a:t>
            </a:r>
            <a:endParaRPr lang="en-US" dirty="0"/>
          </a:p>
        </p:txBody>
      </p:sp>
      <p:pic>
        <p:nvPicPr>
          <p:cNvPr id="4" name="Content Placeholder 3"/>
          <p:cNvPicPr>
            <a:picLocks noGrp="1" noChangeAspect="1"/>
          </p:cNvPicPr>
          <p:nvPr>
            <p:ph idx="1"/>
          </p:nvPr>
        </p:nvPicPr>
        <p:blipFill rotWithShape="1">
          <a:blip r:embed="rId3"/>
          <a:srcRect l="18749" t="29348" r="22119" b="21261"/>
          <a:stretch/>
        </p:blipFill>
        <p:spPr>
          <a:xfrm>
            <a:off x="860046" y="2128331"/>
            <a:ext cx="7788199" cy="4289777"/>
          </a:xfrm>
        </p:spPr>
      </p:pic>
    </p:spTree>
    <p:extLst>
      <p:ext uri="{BB962C8B-B14F-4D97-AF65-F5344CB8AC3E}">
        <p14:creationId xmlns:p14="http://schemas.microsoft.com/office/powerpoint/2010/main" val="1726593395"/>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791640"/>
            <a:ext cx="7024744" cy="1143000"/>
          </a:xfrm>
        </p:spPr>
        <p:txBody>
          <a:bodyPr>
            <a:normAutofit fontScale="90000"/>
          </a:bodyPr>
          <a:lstStyle/>
          <a:p>
            <a:r>
              <a:rPr lang="en-US" dirty="0" smtClean="0"/>
              <a:t>Unfair Practice or Combating Market Failure? </a:t>
            </a:r>
            <a:endParaRPr lang="en-US" dirty="0"/>
          </a:p>
        </p:txBody>
      </p:sp>
      <p:sp>
        <p:nvSpPr>
          <p:cNvPr id="3" name="Content Placeholder 2"/>
          <p:cNvSpPr>
            <a:spLocks noGrp="1"/>
          </p:cNvSpPr>
          <p:nvPr>
            <p:ph idx="1"/>
          </p:nvPr>
        </p:nvSpPr>
        <p:spPr>
          <a:xfrm>
            <a:off x="1001159" y="2148952"/>
            <a:ext cx="7155064" cy="3791826"/>
          </a:xfrm>
        </p:spPr>
        <p:txBody>
          <a:bodyPr>
            <a:normAutofit fontScale="92500" lnSpcReduction="10000"/>
          </a:bodyPr>
          <a:lstStyle/>
          <a:p>
            <a:pPr>
              <a:spcBef>
                <a:spcPts val="1176"/>
              </a:spcBef>
              <a:spcAft>
                <a:spcPts val="600"/>
              </a:spcAft>
            </a:pPr>
            <a:r>
              <a:rPr lang="en-US" dirty="0" smtClean="0"/>
              <a:t>Insurers using credit scores to limit amount of asymmetric information</a:t>
            </a:r>
          </a:p>
          <a:p>
            <a:pPr>
              <a:spcBef>
                <a:spcPts val="1176"/>
              </a:spcBef>
              <a:spcAft>
                <a:spcPts val="600"/>
              </a:spcAft>
            </a:pPr>
            <a:r>
              <a:rPr lang="en-US" dirty="0" smtClean="0"/>
              <a:t>Market failure can sometimes occur with presence of asymmetric information that leads to adverse selection </a:t>
            </a:r>
          </a:p>
          <a:p>
            <a:pPr>
              <a:spcBef>
                <a:spcPts val="1176"/>
              </a:spcBef>
              <a:spcAft>
                <a:spcPts val="600"/>
              </a:spcAft>
            </a:pPr>
            <a:r>
              <a:rPr lang="en-US" dirty="0" smtClean="0"/>
              <a:t>Insurer remedies: </a:t>
            </a:r>
          </a:p>
          <a:p>
            <a:pPr lvl="1"/>
            <a:r>
              <a:rPr lang="en-US" dirty="0" smtClean="0"/>
              <a:t>Screening potential customers </a:t>
            </a:r>
          </a:p>
          <a:p>
            <a:pPr lvl="1"/>
            <a:r>
              <a:rPr lang="en-US" dirty="0" smtClean="0"/>
              <a:t>Denying coverage</a:t>
            </a:r>
          </a:p>
          <a:p>
            <a:pPr lvl="1"/>
            <a:r>
              <a:rPr lang="en-US" dirty="0" smtClean="0"/>
              <a:t>Pooling equilibrium </a:t>
            </a:r>
          </a:p>
          <a:p>
            <a:pPr lvl="1"/>
            <a:r>
              <a:rPr lang="en-US" dirty="0" smtClean="0"/>
              <a:t>Separating equilibrium </a:t>
            </a:r>
            <a:endParaRPr lang="en-US" dirty="0"/>
          </a:p>
        </p:txBody>
      </p:sp>
    </p:spTree>
    <p:extLst>
      <p:ext uri="{BB962C8B-B14F-4D97-AF65-F5344CB8AC3E}">
        <p14:creationId xmlns:p14="http://schemas.microsoft.com/office/powerpoint/2010/main" val="2335496820"/>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9379" y="942998"/>
            <a:ext cx="7024744" cy="1143000"/>
          </a:xfrm>
        </p:spPr>
        <p:txBody>
          <a:bodyPr>
            <a:normAutofit fontScale="90000"/>
          </a:bodyPr>
          <a:lstStyle/>
          <a:p>
            <a:r>
              <a:rPr lang="en-US" dirty="0" smtClean="0"/>
              <a:t>Insurance Costs for Oklahoma Drivers:  </a:t>
            </a:r>
            <a:endParaRPr lang="en-US" dirty="0"/>
          </a:p>
        </p:txBody>
      </p:sp>
      <p:pic>
        <p:nvPicPr>
          <p:cNvPr id="4" name="Content Placeholder 3"/>
          <p:cNvPicPr>
            <a:picLocks noGrp="1" noChangeAspect="1"/>
          </p:cNvPicPr>
          <p:nvPr>
            <p:ph idx="1"/>
          </p:nvPr>
        </p:nvPicPr>
        <p:blipFill rotWithShape="1">
          <a:blip r:embed="rId3"/>
          <a:srcRect l="21297" t="47868" r="38246" b="14037"/>
          <a:stretch/>
        </p:blipFill>
        <p:spPr>
          <a:xfrm>
            <a:off x="1904999" y="2436948"/>
            <a:ext cx="5305778" cy="3122829"/>
          </a:xfrm>
        </p:spPr>
      </p:pic>
    </p:spTree>
    <p:extLst>
      <p:ext uri="{BB962C8B-B14F-4D97-AF65-F5344CB8AC3E}">
        <p14:creationId xmlns:p14="http://schemas.microsoft.com/office/powerpoint/2010/main" val="3638019747"/>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7046" y="773664"/>
            <a:ext cx="7024744" cy="1143000"/>
          </a:xfrm>
        </p:spPr>
        <p:txBody>
          <a:bodyPr>
            <a:noAutofit/>
          </a:bodyPr>
          <a:lstStyle/>
          <a:p>
            <a:r>
              <a:rPr lang="en-US" sz="3600" dirty="0" smtClean="0"/>
              <a:t>Insurance Pricing by Customer Group: </a:t>
            </a:r>
            <a:endParaRPr lang="en-US" sz="36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956169241"/>
              </p:ext>
            </p:extLst>
          </p:nvPr>
        </p:nvGraphicFramePr>
        <p:xfrm>
          <a:off x="550329" y="1971320"/>
          <a:ext cx="8071561" cy="4481688"/>
        </p:xfrm>
        <a:graphic>
          <a:graphicData uri="http://schemas.openxmlformats.org/drawingml/2006/table">
            <a:tbl>
              <a:tblPr firstRow="1" bandRow="1">
                <a:tableStyleId>{5C22544A-7EE6-4342-B048-85BDC9FD1C3A}</a:tableStyleId>
              </a:tblPr>
              <a:tblGrid>
                <a:gridCol w="1100671"/>
                <a:gridCol w="953129"/>
                <a:gridCol w="973035"/>
                <a:gridCol w="1008945"/>
                <a:gridCol w="1008945"/>
                <a:gridCol w="1217199"/>
                <a:gridCol w="890457"/>
                <a:gridCol w="919180"/>
              </a:tblGrid>
              <a:tr h="963789">
                <a:tc>
                  <a:txBody>
                    <a:bodyPr/>
                    <a:lstStyle/>
                    <a:p>
                      <a:r>
                        <a:rPr lang="en-US" sz="1200" b="0" dirty="0" smtClean="0"/>
                        <a:t>Information Known to Insurers</a:t>
                      </a:r>
                      <a:endParaRPr lang="en-US" sz="1200" b="0" dirty="0"/>
                    </a:p>
                  </a:txBody>
                  <a:tcPr/>
                </a:tc>
                <a:tc>
                  <a:txBody>
                    <a:bodyPr/>
                    <a:lstStyle/>
                    <a:p>
                      <a:r>
                        <a:rPr lang="en-US" sz="1200" b="0" dirty="0" smtClean="0"/>
                        <a:t>Pricing Approach</a:t>
                      </a:r>
                      <a:endParaRPr lang="en-US" sz="1200" b="0" dirty="0"/>
                    </a:p>
                  </a:txBody>
                  <a:tcPr/>
                </a:tc>
                <a:tc>
                  <a:txBody>
                    <a:bodyPr/>
                    <a:lstStyle/>
                    <a:p>
                      <a:r>
                        <a:rPr lang="en-US" sz="1200" b="0" dirty="0" smtClean="0"/>
                        <a:t>Premium: Excellent</a:t>
                      </a:r>
                      <a:r>
                        <a:rPr lang="en-US" sz="1200" b="0" baseline="0" dirty="0" smtClean="0"/>
                        <a:t> Credit (100 </a:t>
                      </a:r>
                      <a:r>
                        <a:rPr lang="en-US" sz="1200" b="0" baseline="0" dirty="0" err="1" smtClean="0"/>
                        <a:t>ppl</a:t>
                      </a:r>
                      <a:r>
                        <a:rPr lang="en-US" sz="1200" b="0" baseline="0" dirty="0" smtClean="0"/>
                        <a:t>)</a:t>
                      </a:r>
                      <a:endParaRPr lang="en-US" sz="1200" b="0" dirty="0"/>
                    </a:p>
                  </a:txBody>
                  <a:tcPr/>
                </a:tc>
                <a:tc>
                  <a:txBody>
                    <a:bodyPr/>
                    <a:lstStyle/>
                    <a:p>
                      <a:r>
                        <a:rPr lang="en-US" sz="1200" b="0" dirty="0" smtClean="0"/>
                        <a:t>Premium:</a:t>
                      </a:r>
                      <a:r>
                        <a:rPr lang="en-US" sz="1200" b="0" baseline="0" dirty="0" smtClean="0"/>
                        <a:t> Good Credit </a:t>
                      </a:r>
                    </a:p>
                    <a:p>
                      <a:r>
                        <a:rPr lang="en-US" sz="1200" b="0" baseline="0" dirty="0" smtClean="0"/>
                        <a:t>(100 </a:t>
                      </a:r>
                      <a:r>
                        <a:rPr lang="en-US" sz="1200" b="0" baseline="0" dirty="0" err="1" smtClean="0"/>
                        <a:t>ppl</a:t>
                      </a:r>
                      <a:r>
                        <a:rPr lang="en-US" sz="1200" b="0" baseline="0" dirty="0" smtClean="0"/>
                        <a:t>) </a:t>
                      </a:r>
                      <a:endParaRPr lang="en-US" sz="1200" b="0" dirty="0"/>
                    </a:p>
                  </a:txBody>
                  <a:tcPr/>
                </a:tc>
                <a:tc>
                  <a:txBody>
                    <a:bodyPr/>
                    <a:lstStyle/>
                    <a:p>
                      <a:r>
                        <a:rPr lang="en-US" sz="1200" b="0" dirty="0" smtClean="0"/>
                        <a:t>Premium:</a:t>
                      </a:r>
                      <a:r>
                        <a:rPr lang="en-US" sz="1200" b="0" baseline="0" dirty="0" smtClean="0"/>
                        <a:t> Poor Credit </a:t>
                      </a:r>
                    </a:p>
                    <a:p>
                      <a:r>
                        <a:rPr lang="en-US" sz="1200" b="0" baseline="0" dirty="0" smtClean="0"/>
                        <a:t>(100 </a:t>
                      </a:r>
                      <a:r>
                        <a:rPr lang="en-US" sz="1200" b="0" baseline="0" dirty="0" err="1" smtClean="0"/>
                        <a:t>ppl</a:t>
                      </a:r>
                      <a:r>
                        <a:rPr lang="en-US" sz="1200" b="0" baseline="0" dirty="0" smtClean="0"/>
                        <a:t>)</a:t>
                      </a:r>
                      <a:endParaRPr lang="en-US" sz="1200" b="0" dirty="0"/>
                    </a:p>
                  </a:txBody>
                  <a:tcPr/>
                </a:tc>
                <a:tc>
                  <a:txBody>
                    <a:bodyPr/>
                    <a:lstStyle/>
                    <a:p>
                      <a:r>
                        <a:rPr lang="en-US" sz="1200" b="0" dirty="0" smtClean="0"/>
                        <a:t>Total Premiums Paid</a:t>
                      </a:r>
                      <a:endParaRPr lang="en-US" sz="1200" b="0" dirty="0"/>
                    </a:p>
                  </a:txBody>
                  <a:tcPr/>
                </a:tc>
                <a:tc>
                  <a:txBody>
                    <a:bodyPr/>
                    <a:lstStyle/>
                    <a:p>
                      <a:r>
                        <a:rPr lang="en-US" sz="1200" b="0" dirty="0" smtClean="0"/>
                        <a:t>Total Benefits Paid</a:t>
                      </a:r>
                      <a:r>
                        <a:rPr lang="en-US" sz="1200" b="0" baseline="0" dirty="0" smtClean="0"/>
                        <a:t> Out</a:t>
                      </a:r>
                      <a:endParaRPr lang="en-US" sz="1200" b="0" dirty="0"/>
                    </a:p>
                  </a:txBody>
                  <a:tcPr/>
                </a:tc>
                <a:tc>
                  <a:txBody>
                    <a:bodyPr/>
                    <a:lstStyle/>
                    <a:p>
                      <a:r>
                        <a:rPr lang="en-US" sz="1200" b="0" dirty="0" smtClean="0"/>
                        <a:t>Net Profits to Insurer</a:t>
                      </a:r>
                      <a:endParaRPr lang="en-US" sz="1200" b="0" dirty="0"/>
                    </a:p>
                  </a:txBody>
                  <a:tcPr/>
                </a:tc>
              </a:tr>
              <a:tr h="1172633">
                <a:tc>
                  <a:txBody>
                    <a:bodyPr/>
                    <a:lstStyle/>
                    <a:p>
                      <a:r>
                        <a:rPr lang="en-US" sz="1250" dirty="0" smtClean="0"/>
                        <a:t>Credit</a:t>
                      </a:r>
                      <a:r>
                        <a:rPr lang="en-US" sz="1250" baseline="0" dirty="0" smtClean="0"/>
                        <a:t> Score</a:t>
                      </a:r>
                      <a:endParaRPr lang="en-US" sz="1250" dirty="0"/>
                    </a:p>
                  </a:txBody>
                  <a:tcPr/>
                </a:tc>
                <a:tc>
                  <a:txBody>
                    <a:bodyPr/>
                    <a:lstStyle/>
                    <a:p>
                      <a:r>
                        <a:rPr lang="en-US" sz="1250" dirty="0" smtClean="0"/>
                        <a:t>Separate</a:t>
                      </a:r>
                      <a:endParaRPr lang="en-US" sz="1250" dirty="0"/>
                    </a:p>
                  </a:txBody>
                  <a:tcPr/>
                </a:tc>
                <a:tc>
                  <a:txBody>
                    <a:bodyPr/>
                    <a:lstStyle/>
                    <a:p>
                      <a:r>
                        <a:rPr lang="en-US" sz="1300" dirty="0" smtClean="0"/>
                        <a:t>$1,358</a:t>
                      </a:r>
                      <a:endParaRPr lang="en-US" sz="1300" dirty="0"/>
                    </a:p>
                  </a:txBody>
                  <a:tcPr/>
                </a:tc>
                <a:tc>
                  <a:txBody>
                    <a:bodyPr/>
                    <a:lstStyle/>
                    <a:p>
                      <a:r>
                        <a:rPr lang="en-US" sz="1300" dirty="0" smtClean="0"/>
                        <a:t>$1,608</a:t>
                      </a:r>
                      <a:endParaRPr lang="en-US" sz="1300" dirty="0"/>
                    </a:p>
                  </a:txBody>
                  <a:tcPr/>
                </a:tc>
                <a:tc>
                  <a:txBody>
                    <a:bodyPr/>
                    <a:lstStyle/>
                    <a:p>
                      <a:r>
                        <a:rPr lang="en-US" sz="1300" dirty="0" smtClean="0"/>
                        <a:t>$3,872</a:t>
                      </a:r>
                      <a:endParaRPr lang="en-US" sz="1300" dirty="0"/>
                    </a:p>
                  </a:txBody>
                  <a:tcPr/>
                </a:tc>
                <a:tc>
                  <a:txBody>
                    <a:bodyPr/>
                    <a:lstStyle/>
                    <a:p>
                      <a:r>
                        <a:rPr lang="en-US" sz="1300" b="0" dirty="0" smtClean="0"/>
                        <a:t>(100*</a:t>
                      </a:r>
                      <a:r>
                        <a:rPr lang="en-US" sz="1300" b="0" baseline="0" dirty="0" smtClean="0"/>
                        <a:t>1</a:t>
                      </a:r>
                      <a:r>
                        <a:rPr lang="en-US" sz="1300" b="0" dirty="0" smtClean="0"/>
                        <a:t>358)+</a:t>
                      </a:r>
                    </a:p>
                    <a:p>
                      <a:r>
                        <a:rPr lang="en-US" sz="1300" b="0" dirty="0" smtClean="0"/>
                        <a:t>(100*1608)+</a:t>
                      </a:r>
                    </a:p>
                    <a:p>
                      <a:r>
                        <a:rPr lang="en-US" sz="1300" b="0" dirty="0" smtClean="0"/>
                        <a:t>(100*3872)</a:t>
                      </a:r>
                    </a:p>
                    <a:p>
                      <a:endParaRPr lang="en-US" sz="1300" b="0" dirty="0" smtClean="0"/>
                    </a:p>
                    <a:p>
                      <a:r>
                        <a:rPr lang="en-US" sz="1300" b="0" dirty="0" smtClean="0"/>
                        <a:t>= $683,800</a:t>
                      </a:r>
                      <a:endParaRPr lang="en-US" sz="1300" b="0" dirty="0"/>
                    </a:p>
                  </a:txBody>
                  <a:tcPr/>
                </a:tc>
                <a:tc>
                  <a:txBody>
                    <a:bodyPr/>
                    <a:lstStyle/>
                    <a:p>
                      <a:r>
                        <a:rPr lang="en-US" sz="1300" dirty="0" smtClean="0"/>
                        <a:t>$683,800</a:t>
                      </a:r>
                      <a:endParaRPr lang="en-US" sz="1300" dirty="0"/>
                    </a:p>
                  </a:txBody>
                  <a:tcPr/>
                </a:tc>
                <a:tc>
                  <a:txBody>
                    <a:bodyPr/>
                    <a:lstStyle/>
                    <a:p>
                      <a:r>
                        <a:rPr lang="en-US" sz="1300" dirty="0" smtClean="0"/>
                        <a:t>0</a:t>
                      </a:r>
                      <a:endParaRPr lang="en-US" sz="1300" dirty="0"/>
                    </a:p>
                  </a:txBody>
                  <a:tcPr/>
                </a:tc>
              </a:tr>
              <a:tr h="1172633">
                <a:tc>
                  <a:txBody>
                    <a:bodyPr/>
                    <a:lstStyle/>
                    <a:p>
                      <a:r>
                        <a:rPr lang="en-US" sz="1250" dirty="0" smtClean="0"/>
                        <a:t>Asymmetric</a:t>
                      </a:r>
                      <a:r>
                        <a:rPr lang="en-US" sz="1250" baseline="0" dirty="0" smtClean="0"/>
                        <a:t>(Credit score unknown)</a:t>
                      </a:r>
                      <a:endParaRPr lang="en-US" sz="1250" dirty="0"/>
                    </a:p>
                  </a:txBody>
                  <a:tcPr/>
                </a:tc>
                <a:tc>
                  <a:txBody>
                    <a:bodyPr/>
                    <a:lstStyle/>
                    <a:p>
                      <a:r>
                        <a:rPr lang="en-US" sz="1250" dirty="0" smtClean="0"/>
                        <a:t>Separate </a:t>
                      </a:r>
                      <a:endParaRPr lang="en-US" sz="125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300" dirty="0" smtClean="0"/>
                        <a:t>$1,358</a:t>
                      </a:r>
                    </a:p>
                    <a:p>
                      <a:endParaRPr lang="en-US" sz="13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300" dirty="0" smtClean="0"/>
                        <a:t>$1,608</a:t>
                      </a:r>
                    </a:p>
                    <a:p>
                      <a:endParaRPr lang="en-US" sz="13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300" dirty="0" smtClean="0"/>
                        <a:t>$3,872</a:t>
                      </a:r>
                    </a:p>
                    <a:p>
                      <a:endParaRPr lang="en-US" sz="1300" dirty="0"/>
                    </a:p>
                  </a:txBody>
                  <a:tcPr/>
                </a:tc>
                <a:tc>
                  <a:txBody>
                    <a:bodyPr/>
                    <a:lstStyle/>
                    <a:p>
                      <a:r>
                        <a:rPr lang="en-US" sz="1300" b="0" dirty="0" smtClean="0"/>
                        <a:t>(300*</a:t>
                      </a:r>
                      <a:r>
                        <a:rPr lang="en-US" sz="1300" b="0" baseline="0" dirty="0" smtClean="0"/>
                        <a:t>1</a:t>
                      </a:r>
                      <a:r>
                        <a:rPr lang="en-US" sz="1300" b="0" dirty="0" smtClean="0"/>
                        <a:t>358)+</a:t>
                      </a:r>
                    </a:p>
                    <a:p>
                      <a:r>
                        <a:rPr lang="en-US" sz="1300" b="0" dirty="0" smtClean="0"/>
                        <a:t>(0*1608)+</a:t>
                      </a:r>
                    </a:p>
                    <a:p>
                      <a:r>
                        <a:rPr lang="en-US" sz="1300" b="0" dirty="0" smtClean="0"/>
                        <a:t>(0*3872)</a:t>
                      </a:r>
                    </a:p>
                    <a:p>
                      <a:endParaRPr lang="en-US" sz="1300" b="0" dirty="0" smtClean="0"/>
                    </a:p>
                    <a:p>
                      <a:r>
                        <a:rPr lang="en-US" sz="1300" b="0" dirty="0" smtClean="0"/>
                        <a:t>= $410,400</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300" dirty="0" smtClean="0"/>
                        <a:t>$683,800</a:t>
                      </a:r>
                    </a:p>
                    <a:p>
                      <a:endParaRPr lang="en-US" sz="1300" dirty="0"/>
                    </a:p>
                  </a:txBody>
                  <a:tcPr/>
                </a:tc>
                <a:tc>
                  <a:txBody>
                    <a:bodyPr/>
                    <a:lstStyle/>
                    <a:p>
                      <a:r>
                        <a:rPr lang="en-US" sz="1300" dirty="0" smtClean="0"/>
                        <a:t>-$273,400</a:t>
                      </a:r>
                      <a:endParaRPr lang="en-US" sz="1300" dirty="0"/>
                    </a:p>
                  </a:txBody>
                  <a:tcPr/>
                </a:tc>
              </a:tr>
              <a:tr h="117263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50" dirty="0" smtClean="0"/>
                        <a:t>Asymmetric</a:t>
                      </a:r>
                      <a:r>
                        <a:rPr lang="en-US" sz="1250" baseline="0" dirty="0" smtClean="0"/>
                        <a:t> (Credit score unknown)</a:t>
                      </a:r>
                      <a:endParaRPr lang="en-US" sz="1250" dirty="0" smtClean="0"/>
                    </a:p>
                    <a:p>
                      <a:endParaRPr lang="en-US" sz="1250" dirty="0"/>
                    </a:p>
                  </a:txBody>
                  <a:tcPr/>
                </a:tc>
                <a:tc>
                  <a:txBody>
                    <a:bodyPr/>
                    <a:lstStyle/>
                    <a:p>
                      <a:r>
                        <a:rPr lang="en-US" sz="1250" dirty="0" smtClean="0"/>
                        <a:t>Pooling</a:t>
                      </a:r>
                      <a:r>
                        <a:rPr lang="en-US" sz="1250" baseline="0" dirty="0" smtClean="0"/>
                        <a:t> Average </a:t>
                      </a:r>
                      <a:endParaRPr lang="en-US" sz="1250" dirty="0"/>
                    </a:p>
                  </a:txBody>
                  <a:tcPr/>
                </a:tc>
                <a:tc>
                  <a:txBody>
                    <a:bodyPr/>
                    <a:lstStyle/>
                    <a:p>
                      <a:r>
                        <a:rPr lang="en-US" sz="1300" dirty="0" smtClean="0"/>
                        <a:t>$2,279</a:t>
                      </a:r>
                      <a:endParaRPr lang="en-US" sz="1300" dirty="0"/>
                    </a:p>
                  </a:txBody>
                  <a:tcPr/>
                </a:tc>
                <a:tc>
                  <a:txBody>
                    <a:bodyPr/>
                    <a:lstStyle/>
                    <a:p>
                      <a:r>
                        <a:rPr lang="en-US" sz="1300" dirty="0" smtClean="0"/>
                        <a:t>$2,279</a:t>
                      </a:r>
                      <a:endParaRPr lang="en-US" sz="1300" dirty="0"/>
                    </a:p>
                  </a:txBody>
                  <a:tcPr/>
                </a:tc>
                <a:tc>
                  <a:txBody>
                    <a:bodyPr/>
                    <a:lstStyle/>
                    <a:p>
                      <a:r>
                        <a:rPr lang="en-US" sz="1300" dirty="0" smtClean="0"/>
                        <a:t>$2,279</a:t>
                      </a:r>
                      <a:endParaRPr lang="en-US" sz="1300" dirty="0"/>
                    </a:p>
                  </a:txBody>
                  <a:tcPr/>
                </a:tc>
                <a:tc>
                  <a:txBody>
                    <a:bodyPr/>
                    <a:lstStyle/>
                    <a:p>
                      <a:r>
                        <a:rPr lang="en-US" sz="1300" b="0" dirty="0" smtClean="0"/>
                        <a:t>(100*</a:t>
                      </a:r>
                      <a:r>
                        <a:rPr lang="en-US" sz="1300" b="0" baseline="0" dirty="0" smtClean="0"/>
                        <a:t>2279</a:t>
                      </a:r>
                      <a:r>
                        <a:rPr lang="en-US" sz="1300" b="0" dirty="0" smtClean="0"/>
                        <a:t>)</a:t>
                      </a:r>
                    </a:p>
                    <a:p>
                      <a:endParaRPr lang="en-US" sz="1300" b="0" dirty="0" smtClean="0"/>
                    </a:p>
                    <a:p>
                      <a:r>
                        <a:rPr lang="en-US" sz="1300" b="0" dirty="0" smtClean="0"/>
                        <a:t>= $227,900</a:t>
                      </a:r>
                    </a:p>
                    <a:p>
                      <a:endParaRPr lang="en-US" sz="1300" b="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300" dirty="0" smtClean="0"/>
                        <a:t>$683,800</a:t>
                      </a:r>
                    </a:p>
                    <a:p>
                      <a:endParaRPr lang="en-US" sz="1300" dirty="0"/>
                    </a:p>
                  </a:txBody>
                  <a:tcPr/>
                </a:tc>
                <a:tc>
                  <a:txBody>
                    <a:bodyPr/>
                    <a:lstStyle/>
                    <a:p>
                      <a:r>
                        <a:rPr lang="en-US" sz="1300" dirty="0" smtClean="0"/>
                        <a:t>-$455,900</a:t>
                      </a:r>
                      <a:endParaRPr lang="en-US" sz="1300" dirty="0"/>
                    </a:p>
                  </a:txBody>
                  <a:tcPr/>
                </a:tc>
              </a:tr>
            </a:tbl>
          </a:graphicData>
        </a:graphic>
      </p:graphicFrame>
    </p:spTree>
    <p:extLst>
      <p:ext uri="{BB962C8B-B14F-4D97-AF65-F5344CB8AC3E}">
        <p14:creationId xmlns:p14="http://schemas.microsoft.com/office/powerpoint/2010/main" val="2069339763"/>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914776"/>
            <a:ext cx="7024744" cy="1143000"/>
          </a:xfrm>
        </p:spPr>
        <p:txBody>
          <a:bodyPr>
            <a:normAutofit fontScale="90000"/>
          </a:bodyPr>
          <a:lstStyle/>
          <a:p>
            <a:r>
              <a:rPr lang="en-US" dirty="0" smtClean="0"/>
              <a:t>Will Banning Use of Credit History Help?</a:t>
            </a:r>
            <a:endParaRPr lang="en-US" dirty="0"/>
          </a:p>
        </p:txBody>
      </p:sp>
      <p:sp>
        <p:nvSpPr>
          <p:cNvPr id="3" name="Content Placeholder 2"/>
          <p:cNvSpPr>
            <a:spLocks noGrp="1"/>
          </p:cNvSpPr>
          <p:nvPr>
            <p:ph idx="1"/>
          </p:nvPr>
        </p:nvSpPr>
        <p:spPr>
          <a:xfrm>
            <a:off x="1043492" y="2351874"/>
            <a:ext cx="6777317" cy="3508977"/>
          </a:xfrm>
        </p:spPr>
        <p:txBody>
          <a:bodyPr>
            <a:normAutofit/>
          </a:bodyPr>
          <a:lstStyle/>
          <a:p>
            <a:pPr>
              <a:spcBef>
                <a:spcPts val="900"/>
              </a:spcBef>
              <a:spcAft>
                <a:spcPts val="600"/>
              </a:spcAft>
            </a:pPr>
            <a:r>
              <a:rPr lang="en-US" dirty="0" smtClean="0"/>
              <a:t>Depends on how much each insurer relies on the credit history data to set rates</a:t>
            </a:r>
          </a:p>
          <a:p>
            <a:pPr>
              <a:spcBef>
                <a:spcPts val="900"/>
              </a:spcBef>
              <a:spcAft>
                <a:spcPts val="600"/>
              </a:spcAft>
            </a:pPr>
            <a:r>
              <a:rPr lang="en-US" dirty="0"/>
              <a:t>Look to CA, HI, and MA </a:t>
            </a:r>
            <a:r>
              <a:rPr lang="en-US" dirty="0" smtClean="0"/>
              <a:t>for example  </a:t>
            </a:r>
          </a:p>
          <a:p>
            <a:pPr>
              <a:spcBef>
                <a:spcPts val="900"/>
              </a:spcBef>
              <a:spcAft>
                <a:spcPts val="600"/>
              </a:spcAft>
            </a:pPr>
            <a:r>
              <a:rPr lang="en-US" dirty="0" smtClean="0"/>
              <a:t>Variety of other screening practices exist</a:t>
            </a:r>
          </a:p>
          <a:p>
            <a:pPr>
              <a:spcBef>
                <a:spcPts val="900"/>
              </a:spcBef>
              <a:spcAft>
                <a:spcPts val="600"/>
              </a:spcAft>
            </a:pPr>
            <a:r>
              <a:rPr lang="en-US" dirty="0" smtClean="0"/>
              <a:t>New screening capabilities/technologies being introduced (i.e. usage-based insurance) </a:t>
            </a:r>
          </a:p>
        </p:txBody>
      </p:sp>
    </p:spTree>
    <p:extLst>
      <p:ext uri="{BB962C8B-B14F-4D97-AF65-F5344CB8AC3E}">
        <p14:creationId xmlns:p14="http://schemas.microsoft.com/office/powerpoint/2010/main" val="329613779"/>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ustin">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ustin">
      <a:maj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Austin.thmx</Template>
  <TotalTime>1837</TotalTime>
  <Words>1095</Words>
  <Application>Microsoft Macintosh PowerPoint</Application>
  <PresentationFormat>On-screen Show (4:3)</PresentationFormat>
  <Paragraphs>135</Paragraphs>
  <Slides>7</Slides>
  <Notes>7</Notes>
  <HiddenSlides>0</HiddenSlides>
  <MMClips>0</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Austin</vt:lpstr>
      <vt:lpstr>Using Credit Scores to Fix Auto Insurance Rates </vt:lpstr>
      <vt:lpstr>Summary:</vt:lpstr>
      <vt:lpstr>Average Premium Fluctuation by Company</vt:lpstr>
      <vt:lpstr>Unfair Practice or Combating Market Failure? </vt:lpstr>
      <vt:lpstr>Insurance Costs for Oklahoma Drivers:  </vt:lpstr>
      <vt:lpstr>Insurance Pricing by Customer Group: </vt:lpstr>
      <vt:lpstr>Will Banning Use of Credit History Help?</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Using Credit Scores to Fix Auto Insurance Rates </dc:title>
  <dc:creator>Cassandra Kubes</dc:creator>
  <cp:lastModifiedBy>Cassandra Kubes</cp:lastModifiedBy>
  <cp:revision>20</cp:revision>
  <dcterms:created xsi:type="dcterms:W3CDTF">2015-11-28T15:01:38Z</dcterms:created>
  <dcterms:modified xsi:type="dcterms:W3CDTF">2015-12-01T02:29:40Z</dcterms:modified>
</cp:coreProperties>
</file>