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8" r:id="rId8"/>
    <p:sldId id="263" r:id="rId9"/>
    <p:sldId id="270" r:id="rId10"/>
    <p:sldId id="272" r:id="rId11"/>
    <p:sldId id="266" r:id="rId12"/>
    <p:sldId id="267" r:id="rId13"/>
    <p:sldId id="274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A404C-CBC2-459F-A56B-029695AE206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0FB7294-765C-4E90-A6E2-24D66008D6D1}">
      <dgm:prSet/>
      <dgm:spPr/>
      <dgm:t>
        <a:bodyPr/>
        <a:lstStyle/>
        <a:p>
          <a:r>
            <a:rPr lang="en-US" dirty="0"/>
            <a:t>I-82 may have reduced growth in DC’s restaurant industry, but does not appear to have caused significant harm to restaurant workers</a:t>
          </a:r>
        </a:p>
      </dgm:t>
    </dgm:pt>
    <dgm:pt modelId="{A7DC9E03-4DC7-483B-9FCB-001640542749}" type="parTrans" cxnId="{F1AD9CD2-01EF-460A-8809-B625D5F01935}">
      <dgm:prSet/>
      <dgm:spPr/>
      <dgm:t>
        <a:bodyPr/>
        <a:lstStyle/>
        <a:p>
          <a:endParaRPr lang="en-US"/>
        </a:p>
      </dgm:t>
    </dgm:pt>
    <dgm:pt modelId="{828950ED-5CD1-4ED5-95DF-BD42B91AEAE4}" type="sibTrans" cxnId="{F1AD9CD2-01EF-460A-8809-B625D5F01935}">
      <dgm:prSet/>
      <dgm:spPr/>
      <dgm:t>
        <a:bodyPr/>
        <a:lstStyle/>
        <a:p>
          <a:endParaRPr lang="en-US"/>
        </a:p>
      </dgm:t>
    </dgm:pt>
    <dgm:pt modelId="{70FF7AC3-0FA0-4E12-9669-E88530C9DA50}">
      <dgm:prSet/>
      <dgm:spPr/>
      <dgm:t>
        <a:bodyPr/>
        <a:lstStyle/>
        <a:p>
          <a:r>
            <a:rPr lang="en-US"/>
            <a:t>Future research may investigate how rising labor costs compare with other rising input costs for Restaurants</a:t>
          </a:r>
        </a:p>
      </dgm:t>
    </dgm:pt>
    <dgm:pt modelId="{7FB5C4B7-729B-4B78-A58E-A17EDA1EA03A}" type="parTrans" cxnId="{5CDB0D86-03A1-4EF0-A113-366D053688A6}">
      <dgm:prSet/>
      <dgm:spPr/>
      <dgm:t>
        <a:bodyPr/>
        <a:lstStyle/>
        <a:p>
          <a:endParaRPr lang="en-US"/>
        </a:p>
      </dgm:t>
    </dgm:pt>
    <dgm:pt modelId="{C419BACB-678B-4C19-B681-1D782DAEBBB1}" type="sibTrans" cxnId="{5CDB0D86-03A1-4EF0-A113-366D053688A6}">
      <dgm:prSet/>
      <dgm:spPr/>
      <dgm:t>
        <a:bodyPr/>
        <a:lstStyle/>
        <a:p>
          <a:endParaRPr lang="en-US"/>
        </a:p>
      </dgm:t>
    </dgm:pt>
    <dgm:pt modelId="{9B7B43F0-D470-4613-BC7D-34D6D1CEDB7C}" type="pres">
      <dgm:prSet presAssocID="{4CCA404C-CBC2-459F-A56B-029695AE206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C6E02D2-DA29-4694-BD10-A2CCEA0587ED}" type="pres">
      <dgm:prSet presAssocID="{70FB7294-765C-4E90-A6E2-24D66008D6D1}" presName="hierRoot1" presStyleCnt="0"/>
      <dgm:spPr/>
    </dgm:pt>
    <dgm:pt modelId="{9A145B8E-6BD7-46D5-8CB9-51FB9901B3A7}" type="pres">
      <dgm:prSet presAssocID="{70FB7294-765C-4E90-A6E2-24D66008D6D1}" presName="composite" presStyleCnt="0"/>
      <dgm:spPr/>
    </dgm:pt>
    <dgm:pt modelId="{5CE54D38-C6D1-46E2-BE61-583C28B48ED3}" type="pres">
      <dgm:prSet presAssocID="{70FB7294-765C-4E90-A6E2-24D66008D6D1}" presName="background" presStyleLbl="node0" presStyleIdx="0" presStyleCnt="2"/>
      <dgm:spPr/>
    </dgm:pt>
    <dgm:pt modelId="{FB76F766-6562-43B3-858A-8601045FC288}" type="pres">
      <dgm:prSet presAssocID="{70FB7294-765C-4E90-A6E2-24D66008D6D1}" presName="text" presStyleLbl="fgAcc0" presStyleIdx="0" presStyleCnt="2">
        <dgm:presLayoutVars>
          <dgm:chPref val="3"/>
        </dgm:presLayoutVars>
      </dgm:prSet>
      <dgm:spPr/>
    </dgm:pt>
    <dgm:pt modelId="{0201F1C2-63B6-4886-B201-11A4FFBD4703}" type="pres">
      <dgm:prSet presAssocID="{70FB7294-765C-4E90-A6E2-24D66008D6D1}" presName="hierChild2" presStyleCnt="0"/>
      <dgm:spPr/>
    </dgm:pt>
    <dgm:pt modelId="{91E40185-F743-428E-BE47-B5F4FBF5D91F}" type="pres">
      <dgm:prSet presAssocID="{70FF7AC3-0FA0-4E12-9669-E88530C9DA50}" presName="hierRoot1" presStyleCnt="0"/>
      <dgm:spPr/>
    </dgm:pt>
    <dgm:pt modelId="{E59443E2-1520-4A51-9577-BA80888D8DC5}" type="pres">
      <dgm:prSet presAssocID="{70FF7AC3-0FA0-4E12-9669-E88530C9DA50}" presName="composite" presStyleCnt="0"/>
      <dgm:spPr/>
    </dgm:pt>
    <dgm:pt modelId="{D75DC5C8-0E68-49CF-A2A1-1937138C2EF1}" type="pres">
      <dgm:prSet presAssocID="{70FF7AC3-0FA0-4E12-9669-E88530C9DA50}" presName="background" presStyleLbl="node0" presStyleIdx="1" presStyleCnt="2"/>
      <dgm:spPr/>
    </dgm:pt>
    <dgm:pt modelId="{B015D301-BAA0-4246-AEBB-CFDF4973D76B}" type="pres">
      <dgm:prSet presAssocID="{70FF7AC3-0FA0-4E12-9669-E88530C9DA50}" presName="text" presStyleLbl="fgAcc0" presStyleIdx="1" presStyleCnt="2">
        <dgm:presLayoutVars>
          <dgm:chPref val="3"/>
        </dgm:presLayoutVars>
      </dgm:prSet>
      <dgm:spPr/>
    </dgm:pt>
    <dgm:pt modelId="{8F6F70F3-BB68-4495-A172-F7C0C9AC1FB9}" type="pres">
      <dgm:prSet presAssocID="{70FF7AC3-0FA0-4E12-9669-E88530C9DA50}" presName="hierChild2" presStyleCnt="0"/>
      <dgm:spPr/>
    </dgm:pt>
  </dgm:ptLst>
  <dgm:cxnLst>
    <dgm:cxn modelId="{5CDB0D86-03A1-4EF0-A113-366D053688A6}" srcId="{4CCA404C-CBC2-459F-A56B-029695AE2066}" destId="{70FF7AC3-0FA0-4E12-9669-E88530C9DA50}" srcOrd="1" destOrd="0" parTransId="{7FB5C4B7-729B-4B78-A58E-A17EDA1EA03A}" sibTransId="{C419BACB-678B-4C19-B681-1D782DAEBBB1}"/>
    <dgm:cxn modelId="{5ED5FCAF-E8BA-44B4-8EF8-CCC60E423E13}" type="presOf" srcId="{70FB7294-765C-4E90-A6E2-24D66008D6D1}" destId="{FB76F766-6562-43B3-858A-8601045FC288}" srcOrd="0" destOrd="0" presId="urn:microsoft.com/office/officeart/2005/8/layout/hierarchy1"/>
    <dgm:cxn modelId="{F1AD9CD2-01EF-460A-8809-B625D5F01935}" srcId="{4CCA404C-CBC2-459F-A56B-029695AE2066}" destId="{70FB7294-765C-4E90-A6E2-24D66008D6D1}" srcOrd="0" destOrd="0" parTransId="{A7DC9E03-4DC7-483B-9FCB-001640542749}" sibTransId="{828950ED-5CD1-4ED5-95DF-BD42B91AEAE4}"/>
    <dgm:cxn modelId="{8E4F17DD-A615-483A-A703-DEF2048E6583}" type="presOf" srcId="{70FF7AC3-0FA0-4E12-9669-E88530C9DA50}" destId="{B015D301-BAA0-4246-AEBB-CFDF4973D76B}" srcOrd="0" destOrd="0" presId="urn:microsoft.com/office/officeart/2005/8/layout/hierarchy1"/>
    <dgm:cxn modelId="{08C48BE3-DEF3-4BE2-AA06-437BA6F2EF42}" type="presOf" srcId="{4CCA404C-CBC2-459F-A56B-029695AE2066}" destId="{9B7B43F0-D470-4613-BC7D-34D6D1CEDB7C}" srcOrd="0" destOrd="0" presId="urn:microsoft.com/office/officeart/2005/8/layout/hierarchy1"/>
    <dgm:cxn modelId="{25728EB5-0372-49F4-BA76-B7D0A167180D}" type="presParOf" srcId="{9B7B43F0-D470-4613-BC7D-34D6D1CEDB7C}" destId="{8C6E02D2-DA29-4694-BD10-A2CCEA0587ED}" srcOrd="0" destOrd="0" presId="urn:microsoft.com/office/officeart/2005/8/layout/hierarchy1"/>
    <dgm:cxn modelId="{F0D34447-A300-42A7-8BBB-361D158797E1}" type="presParOf" srcId="{8C6E02D2-DA29-4694-BD10-A2CCEA0587ED}" destId="{9A145B8E-6BD7-46D5-8CB9-51FB9901B3A7}" srcOrd="0" destOrd="0" presId="urn:microsoft.com/office/officeart/2005/8/layout/hierarchy1"/>
    <dgm:cxn modelId="{7FFBF465-1DB0-4AFD-AF44-76CC54875DC0}" type="presParOf" srcId="{9A145B8E-6BD7-46D5-8CB9-51FB9901B3A7}" destId="{5CE54D38-C6D1-46E2-BE61-583C28B48ED3}" srcOrd="0" destOrd="0" presId="urn:microsoft.com/office/officeart/2005/8/layout/hierarchy1"/>
    <dgm:cxn modelId="{20FC0289-0120-4402-B627-9F6EE60720D4}" type="presParOf" srcId="{9A145B8E-6BD7-46D5-8CB9-51FB9901B3A7}" destId="{FB76F766-6562-43B3-858A-8601045FC288}" srcOrd="1" destOrd="0" presId="urn:microsoft.com/office/officeart/2005/8/layout/hierarchy1"/>
    <dgm:cxn modelId="{C354DF1B-EFE3-4E4B-AA1F-FA624D3B1FC6}" type="presParOf" srcId="{8C6E02D2-DA29-4694-BD10-A2CCEA0587ED}" destId="{0201F1C2-63B6-4886-B201-11A4FFBD4703}" srcOrd="1" destOrd="0" presId="urn:microsoft.com/office/officeart/2005/8/layout/hierarchy1"/>
    <dgm:cxn modelId="{F80984D0-1F09-44E8-8722-192CAD08136C}" type="presParOf" srcId="{9B7B43F0-D470-4613-BC7D-34D6D1CEDB7C}" destId="{91E40185-F743-428E-BE47-B5F4FBF5D91F}" srcOrd="1" destOrd="0" presId="urn:microsoft.com/office/officeart/2005/8/layout/hierarchy1"/>
    <dgm:cxn modelId="{AE6C7471-ADC1-4B2A-8B96-40EFE7545983}" type="presParOf" srcId="{91E40185-F743-428E-BE47-B5F4FBF5D91F}" destId="{E59443E2-1520-4A51-9577-BA80888D8DC5}" srcOrd="0" destOrd="0" presId="urn:microsoft.com/office/officeart/2005/8/layout/hierarchy1"/>
    <dgm:cxn modelId="{49212784-5A41-4E2B-82E8-5EDA901C14BF}" type="presParOf" srcId="{E59443E2-1520-4A51-9577-BA80888D8DC5}" destId="{D75DC5C8-0E68-49CF-A2A1-1937138C2EF1}" srcOrd="0" destOrd="0" presId="urn:microsoft.com/office/officeart/2005/8/layout/hierarchy1"/>
    <dgm:cxn modelId="{857C175E-8805-4869-921E-8444462C5CC7}" type="presParOf" srcId="{E59443E2-1520-4A51-9577-BA80888D8DC5}" destId="{B015D301-BAA0-4246-AEBB-CFDF4973D76B}" srcOrd="1" destOrd="0" presId="urn:microsoft.com/office/officeart/2005/8/layout/hierarchy1"/>
    <dgm:cxn modelId="{1F888088-0A7D-4800-8E94-CF92D104BFB0}" type="presParOf" srcId="{91E40185-F743-428E-BE47-B5F4FBF5D91F}" destId="{8F6F70F3-BB68-4495-A172-F7C0C9AC1FB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54D38-C6D1-46E2-BE61-583C28B48ED3}">
      <dsp:nvSpPr>
        <dsp:cNvPr id="0" name=""/>
        <dsp:cNvSpPr/>
      </dsp:nvSpPr>
      <dsp:spPr>
        <a:xfrm>
          <a:off x="1329" y="141569"/>
          <a:ext cx="4666401" cy="29631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6F766-6562-43B3-858A-8601045FC288}">
      <dsp:nvSpPr>
        <dsp:cNvPr id="0" name=""/>
        <dsp:cNvSpPr/>
      </dsp:nvSpPr>
      <dsp:spPr>
        <a:xfrm>
          <a:off x="519818" y="634133"/>
          <a:ext cx="4666401" cy="296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I-82 may have reduced growth in DC’s restaurant industry, but does not appear to have caused significant harm to restaurant workers</a:t>
          </a:r>
        </a:p>
      </dsp:txBody>
      <dsp:txXfrm>
        <a:off x="606606" y="720921"/>
        <a:ext cx="4492825" cy="2789588"/>
      </dsp:txXfrm>
    </dsp:sp>
    <dsp:sp modelId="{D75DC5C8-0E68-49CF-A2A1-1937138C2EF1}">
      <dsp:nvSpPr>
        <dsp:cNvPr id="0" name=""/>
        <dsp:cNvSpPr/>
      </dsp:nvSpPr>
      <dsp:spPr>
        <a:xfrm>
          <a:off x="5704709" y="141569"/>
          <a:ext cx="4666401" cy="29631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15D301-BAA0-4246-AEBB-CFDF4973D76B}">
      <dsp:nvSpPr>
        <dsp:cNvPr id="0" name=""/>
        <dsp:cNvSpPr/>
      </dsp:nvSpPr>
      <dsp:spPr>
        <a:xfrm>
          <a:off x="6223198" y="634133"/>
          <a:ext cx="4666401" cy="2963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Future research may investigate how rising labor costs compare with other rising input costs for Restaurants</a:t>
          </a:r>
        </a:p>
      </dsp:txBody>
      <dsp:txXfrm>
        <a:off x="6309986" y="720921"/>
        <a:ext cx="4492825" cy="2789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7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34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93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0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5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415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4/29/2026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8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6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8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4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87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42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6B9231A-B34B-4A29-A6AC-532E1EE81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54DBBC-4476-5C19-CE3E-EB2AF40C1EB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9093" r="9091"/>
          <a:stretch>
            <a:fillRect/>
          </a:stretch>
        </p:blipFill>
        <p:spPr>
          <a:xfrm>
            <a:off x="20" y="152"/>
            <a:ext cx="12191980" cy="68578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2CD8B8-F250-238B-4F2B-BD93E23079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985234"/>
            <a:ext cx="5758628" cy="2117890"/>
          </a:xfrm>
        </p:spPr>
        <p:txBody>
          <a:bodyPr anchor="t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So How Much </a:t>
            </a:r>
            <a:r>
              <a:rPr lang="en-US" sz="6000" i="1" dirty="0">
                <a:solidFill>
                  <a:srgbClr val="FFFFFF"/>
                </a:solidFill>
              </a:rPr>
              <a:t>Should </a:t>
            </a:r>
            <a:r>
              <a:rPr lang="en-US" sz="6000" dirty="0">
                <a:solidFill>
                  <a:srgbClr val="FFFFFF"/>
                </a:solidFill>
              </a:rPr>
              <a:t>I Tip?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C08DCA-2460-9871-2629-62C3398A3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165" y="4970830"/>
            <a:ext cx="4525311" cy="1361867"/>
          </a:xfrm>
        </p:spPr>
        <p:txBody>
          <a:bodyPr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500" dirty="0">
                <a:solidFill>
                  <a:srgbClr val="FFFFFF"/>
                </a:solidFill>
              </a:rPr>
              <a:t>Assessing The Impact of Initiative-82 on restaurant workers in DC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CE0765-E93C-4D37-9D5F-D464EFB10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95436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897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1F7B8F39-894D-CFAB-826F-A6B5B7DAC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6" b="-1"/>
          <a:stretch>
            <a:fillRect/>
          </a:stretch>
        </p:blipFill>
        <p:spPr>
          <a:xfrm>
            <a:off x="643467" y="643467"/>
            <a:ext cx="10905066" cy="55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04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9C4364B0-D237-06C6-4B46-0D8779A49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r="1233"/>
          <a:stretch/>
        </p:blipFill>
        <p:spPr>
          <a:xfrm>
            <a:off x="643467" y="643467"/>
            <a:ext cx="10905066" cy="55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4C9A5A-DD48-7A4A-5379-8484C6864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r="1233"/>
          <a:stretch/>
        </p:blipFill>
        <p:spPr>
          <a:xfrm>
            <a:off x="643467" y="643467"/>
            <a:ext cx="10905066" cy="55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92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27FB0-75A3-DEF0-C6BD-F94357149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C69525-1BE4-4BA0-A23C-3BB6C162E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E9FC1A-BBC0-11CF-201C-02C1A3824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</p:spPr>
        <p:txBody>
          <a:bodyPr>
            <a:normAutofit/>
          </a:bodyPr>
          <a:lstStyle/>
          <a:p>
            <a:r>
              <a:rPr lang="en-US" dirty="0"/>
              <a:t>Conclusions and Remaining Questions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8AF875-C18B-4B48-AE4C-A63FD3CEF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02D67C6F-FF69-E41D-E903-0813B69718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620982"/>
              </p:ext>
            </p:extLst>
          </p:nvPr>
        </p:nvGraphicFramePr>
        <p:xfrm>
          <a:off x="640079" y="2559050"/>
          <a:ext cx="10890929" cy="373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5992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A8FD5-730A-7A7C-AF12-5AF4DA633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442" y="4474103"/>
            <a:ext cx="7031117" cy="93390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F7F6F-33E7-9769-7D2E-48BB4160C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0442" y="5765290"/>
            <a:ext cx="7031117" cy="6407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en-US" sz="1800" b="1" cap="all" spc="300"/>
              <a:t>Questions?</a:t>
            </a:r>
          </a:p>
        </p:txBody>
      </p:sp>
      <p:pic>
        <p:nvPicPr>
          <p:cNvPr id="7" name="Graphic 6" descr="Help">
            <a:extLst>
              <a:ext uri="{FF2B5EF4-FFF2-40B4-BE49-F238E27FC236}">
                <a16:creationId xmlns:a16="http://schemas.microsoft.com/office/drawing/2014/main" id="{E94110DF-D669-279C-B601-681A0AEBF8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46210" y="409300"/>
            <a:ext cx="3899580" cy="389958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03FCC9E-47A2-69B7-68E7-7FA95EAD5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1680" y="5662526"/>
            <a:ext cx="5486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809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EBC77-0F09-AC45-3CD0-353C99FEE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10847494" cy="11710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/>
              <a:t>What is the “Tipped Wage”?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07EE1C-E0CA-A9E4-22D5-F870B136A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2498"/>
            <a:ext cx="8330870" cy="416543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220E31-7AF8-1CD6-B5BC-A0526E932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50909" y="2072498"/>
            <a:ext cx="3188878" cy="376045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Employees must be paid at least a certain hourly wage </a:t>
            </a:r>
            <a:r>
              <a:rPr lang="en-US" i="1" dirty="0"/>
              <a:t>by their employer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Workers who receive most of their income from tips/gratuities receive a significantly lower hourly wage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Total Income from tips + base wage MUST equal or exceed minimum wage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A0F4A6-3CC9-C9E2-BA02-58FA29F7D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143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E5CEAD-8E2C-583C-888D-8CDA16242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10847494" cy="11710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/>
              <a:t>What is Initiative-82?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A0F4A6-3CC9-C9E2-BA02-58FA29F7D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7799C227-6F27-B380-852D-5B2B76567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842541" y="2003685"/>
            <a:ext cx="7997246" cy="399862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BBE94-10AF-255C-34D7-F506CA422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567" y="2266341"/>
            <a:ext cx="3490328" cy="343128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2022, DC voters approved a ballot initiative to eliminate the tipped wage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2024, responding to concerns from the restaurant industry, the DC Council partially repealed I-82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new law will gradually raise the tipped wage to 75% of the minimum wage by 2034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611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2FAB7B-42C1-46AA-9C68-7AD281066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ine glasses on a table">
            <a:extLst>
              <a:ext uri="{FF2B5EF4-FFF2-40B4-BE49-F238E27FC236}">
                <a16:creationId xmlns:a16="http://schemas.microsoft.com/office/drawing/2014/main" id="{32ACD358-0FF9-1F5C-8D0E-2435CE4416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0537" b="5195"/>
          <a:stretch>
            <a:fillRect/>
          </a:stretch>
        </p:blipFill>
        <p:spPr>
          <a:xfrm>
            <a:off x="1" y="152"/>
            <a:ext cx="12192000" cy="685784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905206B-651D-4874-B365-85CC5F9C8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48484" y="-152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6E9BCA-D926-78F8-79A2-66452884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531" y="1371600"/>
            <a:ext cx="4916477" cy="29339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impact did I-82 really have on tipped workers in DC?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8C42C-2ACA-B377-9ACE-63E916102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4532" y="4584879"/>
            <a:ext cx="4916477" cy="12878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130000"/>
              </a:lnSpc>
            </a:pPr>
            <a:endParaRPr lang="en-US" sz="1800" b="1" cap="all" spc="300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CE0765-E93C-4D37-9D5F-D464EFB10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5776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449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5F803E06-1EDD-4737-7457-9166EBD2F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" r="1538" b="17849"/>
          <a:stretch>
            <a:fillRect/>
          </a:stretch>
        </p:blipFill>
        <p:spPr>
          <a:xfrm>
            <a:off x="-1391900" y="451104"/>
            <a:ext cx="12974300" cy="570585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05DEC45B-BA77-21C0-3869-05DE7C923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152940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D267FA-8A0C-1B82-80FC-6DA8D7D57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159031"/>
            <a:ext cx="7950514" cy="870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Data and Sample: DC Metro Area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E25B8EB-C8DD-E579-2093-D182FC5B0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-560574" y="576072"/>
            <a:ext cx="11521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757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DEC45B-BA77-21C0-3869-05DE7C923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705856"/>
            <a:ext cx="12192001" cy="1152144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7" name="Content Placeholder 8">
            <a:extLst>
              <a:ext uri="{FF2B5EF4-FFF2-40B4-BE49-F238E27FC236}">
                <a16:creationId xmlns:a16="http://schemas.microsoft.com/office/drawing/2014/main" id="{8B8A7F8D-8495-59A4-7CAA-954DB7FE9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4962"/>
            <a:ext cx="12192001" cy="6362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0F79C1-B0F4-A522-E82D-13B922E1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15" y="6117030"/>
            <a:ext cx="7955280" cy="870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Quarterly Census of Employment and Wages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A0A4642-D29D-0121-4C05-5A5559BC5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-560574" y="6281928"/>
            <a:ext cx="11521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0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6B9231A-B34B-4A29-A6AC-532E1EE81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gled shot of pen on a graph">
            <a:extLst>
              <a:ext uri="{FF2B5EF4-FFF2-40B4-BE49-F238E27FC236}">
                <a16:creationId xmlns:a16="http://schemas.microsoft.com/office/drawing/2014/main" id="{A36552B7-2823-5BBA-596F-3B3B570A0E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9443" b="6289"/>
          <a:stretch>
            <a:fillRect/>
          </a:stretch>
        </p:blipFill>
        <p:spPr>
          <a:xfrm>
            <a:off x="20" y="152"/>
            <a:ext cx="12191980" cy="68578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6ABA3D-8467-4F2B-FBDB-43118713C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85233"/>
            <a:ext cx="5758628" cy="33558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Does the Data Show?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2AFD8-2282-9D47-4A5B-917B1AAFD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251621"/>
            <a:ext cx="4439920" cy="11047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30000"/>
              </a:lnSpc>
            </a:pPr>
            <a:endParaRPr lang="en-US" sz="1800" b="1" cap="all" spc="30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CE0765-E93C-4D37-9D5F-D464EFB10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95436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8976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5AD9C3E9-530B-50E9-0B9E-024C771C1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r="1233"/>
          <a:stretch/>
        </p:blipFill>
        <p:spPr>
          <a:xfrm>
            <a:off x="643467" y="643467"/>
            <a:ext cx="10905066" cy="55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8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4E7F96F2-5A32-692A-23E3-38497557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r="1233"/>
          <a:stretch/>
        </p:blipFill>
        <p:spPr>
          <a:xfrm>
            <a:off x="643467" y="643467"/>
            <a:ext cx="10905066" cy="55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07057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340</TotalTime>
  <Words>198</Words>
  <Application>Microsoft Office PowerPoint</Application>
  <PresentationFormat>Widescreen</PresentationFormat>
  <Paragraphs>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Avenir Next LT Pro</vt:lpstr>
      <vt:lpstr>Grandview Display</vt:lpstr>
      <vt:lpstr>DashVTI</vt:lpstr>
      <vt:lpstr>So How Much Should I Tip? </vt:lpstr>
      <vt:lpstr>What is the “Tipped Wage”?</vt:lpstr>
      <vt:lpstr>What is Initiative-82?</vt:lpstr>
      <vt:lpstr>What impact did I-82 really have on tipped workers in DC?</vt:lpstr>
      <vt:lpstr>Data and Sample: DC Metro Area</vt:lpstr>
      <vt:lpstr>Quarterly Census of Employment and Wages</vt:lpstr>
      <vt:lpstr>What Does the Data Show?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 and Remaining Questions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Skolnik, Tosha</dc:creator>
  <cp:lastModifiedBy>Skolnik, Tosha</cp:lastModifiedBy>
  <cp:revision>13</cp:revision>
  <dcterms:created xsi:type="dcterms:W3CDTF">2026-04-28T22:17:57Z</dcterms:created>
  <dcterms:modified xsi:type="dcterms:W3CDTF">2026-04-29T16:35:38Z</dcterms:modified>
</cp:coreProperties>
</file>