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62" r:id="rId3"/>
    <p:sldId id="257" r:id="rId4"/>
    <p:sldId id="271" r:id="rId5"/>
    <p:sldId id="258" r:id="rId6"/>
    <p:sldId id="269" r:id="rId7"/>
    <p:sldId id="263" r:id="rId8"/>
    <p:sldId id="264" r:id="rId9"/>
    <p:sldId id="266" r:id="rId10"/>
    <p:sldId id="267" r:id="rId11"/>
    <p:sldId id="26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55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92"/>
    <p:restoredTop sz="94658"/>
  </p:normalViewPr>
  <p:slideViewPr>
    <p:cSldViewPr snapToGrid="0">
      <p:cViewPr varScale="1">
        <p:scale>
          <a:sx n="120" d="100"/>
          <a:sy n="120" d="100"/>
        </p:scale>
        <p:origin x="32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FF6992-12EE-6946-AE14-ACB218480E24}" type="datetimeFigureOut">
              <a:rPr lang="en-US" smtClean="0"/>
              <a:t>4/27/26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AC9AF6-B628-FA49-814D-879B79FCB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459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AC9AF6-B628-FA49-814D-879B79FCB60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821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“Just pulled some quotes from it because if you remember them, it makes for a little dramatic irony in a few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AC9AF6-B628-FA49-814D-879B79FCB60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4624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AC9AF6-B628-FA49-814D-879B79FCB60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7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83707-5781-7170-D889-F66743363D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2C74A9-ADD5-2F14-84A7-EAA0029F2B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01A7F8-E9CC-FFE4-F07B-70084C153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DDD29-DD34-194D-A8FB-6F1129C63BA0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CD3464-987C-6E58-EDAF-797932288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D80DCB-EBCE-B72D-ABFC-880FA8211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33CA7-15E1-8040-BC6D-D759F905F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489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DC4B4-5D6E-4D60-9EC8-D67D969FF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B43016-DC31-48F4-8523-1AC33F56C9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0F6192-72E8-282E-D5FA-83EB6B1B2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DDD29-DD34-194D-A8FB-6F1129C63BA0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A6B218-1941-95A2-C175-1CCDE5500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926997-4030-C2C7-CF6D-451AEE359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33CA7-15E1-8040-BC6D-D759F905F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793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451E719-E110-FA32-63ED-BBBEC7A884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0A1F49-508C-67F1-7BD2-BA1903C885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D8E716-D7A9-CDF2-CDA8-2AAABC4E0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DDD29-DD34-194D-A8FB-6F1129C63BA0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CB2440-3EDC-5360-1F3F-D2BF45D94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CC5C8A-9A6A-1EB8-2BF0-2A714FFD3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33CA7-15E1-8040-BC6D-D759F905F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778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DB0BF-F37A-D164-56AF-D11B4C26A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EAF776-29FE-12AC-C81B-BC82748423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7F19F0-B796-329A-3C9B-A1E32F114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DDD29-DD34-194D-A8FB-6F1129C63BA0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662B34-6DB6-075A-8AC3-E090710D2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B3DEB6-0A1F-7E58-7BA1-C2E1A8CCD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33CA7-15E1-8040-BC6D-D759F905F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341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231B5-B81C-A655-BAAE-0A5049AA2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359AF5-049A-56BA-0D79-586C43F4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27DC2-8695-21C4-137C-449F18560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DDD29-DD34-194D-A8FB-6F1129C63BA0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D0F940-6F07-A955-DA7A-7FD3E98AD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C99817-A43E-7EA3-4D95-19C291140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33CA7-15E1-8040-BC6D-D759F905F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834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095A9-2BAD-4585-B1E9-D10B84483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C5A18A-6333-B22A-FE74-D0D310E846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546A33-9C3C-3916-72A8-8D018B870E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47C5A1-6ED9-92E2-6155-DC9E66393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DDD29-DD34-194D-A8FB-6F1129C63BA0}" type="datetimeFigureOut">
              <a:rPr lang="en-US" smtClean="0"/>
              <a:t>4/27/26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81455A-248B-4489-494C-3E936568E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1C00DE-A7EA-68F2-F4AA-29A5FD7FE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33CA7-15E1-8040-BC6D-D759F905F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346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BA5D5-9508-5929-8DC0-0DA030BDC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C98BF8-B8E1-2324-16CF-D1A5CFEFC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6B4ACD-C92B-9B30-4E17-248823B6BD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D32AA5-CB17-BB4E-F46B-C38E134B43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538AC0-1F98-9D9F-EAA7-7AF43B1954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D1422A5-9BAD-FD66-D94A-40D481195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DDD29-DD34-194D-A8FB-6F1129C63BA0}" type="datetimeFigureOut">
              <a:rPr lang="en-US" smtClean="0"/>
              <a:t>4/27/26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9C91624-B24B-B3DE-590C-6BC652801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CDB1C0-BE38-84FC-5AC7-2C2E18729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33CA7-15E1-8040-BC6D-D759F905F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526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EC4D6-8F9D-D169-0442-7F16917BE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369FDC-5A71-3D01-6D69-1736E56A3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DDD29-DD34-194D-A8FB-6F1129C63BA0}" type="datetimeFigureOut">
              <a:rPr lang="en-US" smtClean="0"/>
              <a:t>4/27/26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9FC64C-7E8A-8408-377F-9024CCFBC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D283D5-9C46-B7DB-F617-156A285F0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33CA7-15E1-8040-BC6D-D759F905F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041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07847B-6032-40FD-46D2-7B2B46139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DDD29-DD34-194D-A8FB-6F1129C63BA0}" type="datetimeFigureOut">
              <a:rPr lang="en-US" smtClean="0"/>
              <a:t>4/27/26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D5471B-6EFD-D5F8-7BE1-1B6785CCD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3214D6-D1E7-0D0E-3879-25773DC08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33CA7-15E1-8040-BC6D-D759F905F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329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26A90-9722-9D17-CDF7-FEDAB31E3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7845A6-A642-3201-0EEE-DCFD598C6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FC4568-3952-AFFD-E3BB-B2CB6B2EDF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E86992-C077-10EA-077F-AD6D048C2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DDD29-DD34-194D-A8FB-6F1129C63BA0}" type="datetimeFigureOut">
              <a:rPr lang="en-US" smtClean="0"/>
              <a:t>4/27/26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64494B-7DFC-C11D-D8F9-110597363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63570B-974A-7A10-EE5C-C5DABF7DA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33CA7-15E1-8040-BC6D-D759F905F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94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DE5EE-A1CC-A8B0-22BD-F3E4842EF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F6CF26-882A-442C-BD49-ED6C973949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376B74-CA84-286A-C4CA-0D00B14838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79CB41-C7C1-5959-0637-72EA17A24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DDD29-DD34-194D-A8FB-6F1129C63BA0}" type="datetimeFigureOut">
              <a:rPr lang="en-US" smtClean="0"/>
              <a:t>4/27/26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25AE5C-CE65-4BF8-5D4F-4D7F99765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14E8AE-EC3E-4588-5B73-4F4281DFF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33CA7-15E1-8040-BC6D-D759F905F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194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F775CF2-863A-6945-5F0F-04DCA3F43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09F05-E153-0C02-78A8-998DF1E415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DAC6AC-0A2B-0976-315C-C7925AB513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7DDD29-DD34-194D-A8FB-6F1129C63BA0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94461E-5F45-C2C1-4CDA-DEFD7520E1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0A74A3-312F-9660-D81B-DF537B8E9E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D33CA7-15E1-8040-BC6D-D759F905F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522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E550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49A6F-B799-66E7-3A47-B0A285B22F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PT Sans" panose="020B0503020203020204" pitchFamily="34" charset="77"/>
              </a:rPr>
              <a:t>Major Disaster Declarations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8398FE-E089-6F75-9B4C-30F2C31698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PT Sans" panose="020B0503020203020204" pitchFamily="34" charset="77"/>
              </a:rPr>
              <a:t>George Doehne – PPPA 6014</a:t>
            </a:r>
          </a:p>
        </p:txBody>
      </p:sp>
    </p:spTree>
    <p:extLst>
      <p:ext uri="{BB962C8B-B14F-4D97-AF65-F5344CB8AC3E}">
        <p14:creationId xmlns:p14="http://schemas.microsoft.com/office/powerpoint/2010/main" val="29422453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46D4B8-55BC-096D-41E2-35A78AED8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00D94DCB-7D05-DA43-3615-6A324D573DBE}"/>
              </a:ext>
            </a:extLst>
          </p:cNvPr>
          <p:cNvSpPr txBox="1">
            <a:spLocks/>
          </p:cNvSpPr>
          <p:nvPr/>
        </p:nvSpPr>
        <p:spPr>
          <a:xfrm>
            <a:off x="407258" y="365125"/>
            <a:ext cx="10515600" cy="829638"/>
          </a:xfrm>
          <a:prstGeom prst="rect">
            <a:avLst/>
          </a:prstGeom>
          <a:solidFill>
            <a:srgbClr val="BE550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latin typeface="PT Sans" panose="020B0503020203020204" pitchFamily="34" charset="77"/>
              </a:rPr>
              <a:t>Just checking our work…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0E5E22-C4C9-62F8-92A6-C0C715C2C4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1542" y="1315985"/>
            <a:ext cx="6090458" cy="51768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4357C79-9848-A2F7-C16C-BA8BE0D1E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15788"/>
            <a:ext cx="6103043" cy="457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94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E76BC-2DDC-FE9D-C36F-779ED1504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C9EB1E-9199-C8D7-B0A7-4313158EE9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89672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PT Sans" panose="020B0503020203020204" pitchFamily="34" charset="77"/>
              </a:rPr>
              <a:t>Cap the amount of time to respond—states already have a 30-day deadline to request and to appeal a rejection, making it reciprocal would be fair</a:t>
            </a:r>
          </a:p>
          <a:p>
            <a:pPr marL="0" indent="0">
              <a:buNone/>
            </a:pPr>
            <a:endParaRPr lang="en-US" sz="2400" dirty="0">
              <a:latin typeface="PT Sans" panose="020B0503020203020204" pitchFamily="34" charset="77"/>
            </a:endParaRPr>
          </a:p>
          <a:p>
            <a:pPr marL="0" indent="0">
              <a:buNone/>
            </a:pPr>
            <a:r>
              <a:rPr lang="en-US" sz="2400" dirty="0">
                <a:latin typeface="PT Sans" panose="020B0503020203020204" pitchFamily="34" charset="77"/>
              </a:rPr>
              <a:t>Remove presidential discretion (by act of Congress) and codify specific thresholds for approval, e.g., a per capita damage amount in dollars, to remove subjectivity/discretion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64575E2-6891-2FDB-BE6C-7C3F784083AC}"/>
              </a:ext>
            </a:extLst>
          </p:cNvPr>
          <p:cNvSpPr txBox="1">
            <a:spLocks/>
          </p:cNvSpPr>
          <p:nvPr/>
        </p:nvSpPr>
        <p:spPr>
          <a:xfrm>
            <a:off x="407258" y="365125"/>
            <a:ext cx="10515600" cy="829638"/>
          </a:xfrm>
          <a:prstGeom prst="rect">
            <a:avLst/>
          </a:prstGeom>
          <a:solidFill>
            <a:srgbClr val="BE550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latin typeface="PT Sans" panose="020B0503020203020204" pitchFamily="34" charset="77"/>
              </a:rPr>
              <a:t>What changes should be made?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676B3AF-49DC-3124-529E-A9E28ACE46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4925" y="1438462"/>
            <a:ext cx="4150818" cy="170707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26EE4FC-C671-9E95-BEEE-10ED52B63B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4925" y="3389238"/>
            <a:ext cx="4457075" cy="133331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F8A933D-8CE1-2935-080B-3CC5EA8E1B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4924" y="5019482"/>
            <a:ext cx="4457075" cy="1434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197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3AA46F0-0FD9-EC90-6256-32A8A06AA093}"/>
              </a:ext>
            </a:extLst>
          </p:cNvPr>
          <p:cNvSpPr txBox="1"/>
          <p:nvPr/>
        </p:nvSpPr>
        <p:spPr>
          <a:xfrm>
            <a:off x="8567854" y="1825625"/>
            <a:ext cx="1840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PT Sans" panose="020B0503020203020204" pitchFamily="34" charset="77"/>
              </a:rPr>
              <a:t>A disaster occurs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E666C4-596B-11E1-4AC3-5A05AF25436E}"/>
              </a:ext>
            </a:extLst>
          </p:cNvPr>
          <p:cNvSpPr txBox="1"/>
          <p:nvPr/>
        </p:nvSpPr>
        <p:spPr>
          <a:xfrm>
            <a:off x="8053417" y="2544803"/>
            <a:ext cx="2869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PT Sans" panose="020B0503020203020204" pitchFamily="34" charset="77"/>
              </a:rPr>
              <a:t>State governor requests disaster declaration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0B75AE-10E1-8B4C-32A3-728ACCAF095A}"/>
              </a:ext>
            </a:extLst>
          </p:cNvPr>
          <p:cNvSpPr txBox="1"/>
          <p:nvPr/>
        </p:nvSpPr>
        <p:spPr>
          <a:xfrm>
            <a:off x="8309023" y="3535622"/>
            <a:ext cx="23582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PT Sans" panose="020B0503020203020204" pitchFamily="34" charset="77"/>
              </a:rPr>
              <a:t>FEMA analyzes damage and makes a recommendation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FAD137-5281-8829-37FC-1EDC54AAE8C4}"/>
              </a:ext>
            </a:extLst>
          </p:cNvPr>
          <p:cNvSpPr txBox="1"/>
          <p:nvPr/>
        </p:nvSpPr>
        <p:spPr>
          <a:xfrm>
            <a:off x="8567854" y="4803440"/>
            <a:ext cx="1884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PT Sans" panose="020B0503020203020204" pitchFamily="34" charset="77"/>
              </a:rPr>
              <a:t>POTUS decides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A4D1FD20-88BF-6865-3839-EB70889C7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258" y="365125"/>
            <a:ext cx="10515600" cy="829638"/>
          </a:xfrm>
          <a:solidFill>
            <a:srgbClr val="BE550E"/>
          </a:solidFill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PT Sans" panose="020B0503020203020204" pitchFamily="34" charset="77"/>
              </a:rPr>
              <a:t>Standard procedure for major disasters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7E76AF6F-844B-BC17-95B2-F0D46D4CDD7F}"/>
              </a:ext>
            </a:extLst>
          </p:cNvPr>
          <p:cNvSpPr/>
          <p:nvPr/>
        </p:nvSpPr>
        <p:spPr>
          <a:xfrm rot="5400000">
            <a:off x="9350978" y="2232720"/>
            <a:ext cx="274320" cy="274320"/>
          </a:xfrm>
          <a:prstGeom prst="chevron">
            <a:avLst/>
          </a:prstGeom>
          <a:solidFill>
            <a:srgbClr val="BE550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Chevron 33">
            <a:extLst>
              <a:ext uri="{FF2B5EF4-FFF2-40B4-BE49-F238E27FC236}">
                <a16:creationId xmlns:a16="http://schemas.microsoft.com/office/drawing/2014/main" id="{9C3D1075-BE86-EED6-6618-08BC6806FF05}"/>
              </a:ext>
            </a:extLst>
          </p:cNvPr>
          <p:cNvSpPr/>
          <p:nvPr/>
        </p:nvSpPr>
        <p:spPr>
          <a:xfrm rot="5400000">
            <a:off x="9350978" y="3226218"/>
            <a:ext cx="274320" cy="274320"/>
          </a:xfrm>
          <a:prstGeom prst="chevron">
            <a:avLst/>
          </a:prstGeom>
          <a:solidFill>
            <a:srgbClr val="BE550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Chevron 34">
            <a:extLst>
              <a:ext uri="{FF2B5EF4-FFF2-40B4-BE49-F238E27FC236}">
                <a16:creationId xmlns:a16="http://schemas.microsoft.com/office/drawing/2014/main" id="{AADE2F31-8681-63A1-1090-5273CAF85D94}"/>
              </a:ext>
            </a:extLst>
          </p:cNvPr>
          <p:cNvSpPr/>
          <p:nvPr/>
        </p:nvSpPr>
        <p:spPr>
          <a:xfrm rot="5400000">
            <a:off x="9350978" y="4494036"/>
            <a:ext cx="274320" cy="274320"/>
          </a:xfrm>
          <a:prstGeom prst="chevron">
            <a:avLst/>
          </a:prstGeom>
          <a:solidFill>
            <a:srgbClr val="BE550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Content Placeholder 2">
            <a:extLst>
              <a:ext uri="{FF2B5EF4-FFF2-40B4-BE49-F238E27FC236}">
                <a16:creationId xmlns:a16="http://schemas.microsoft.com/office/drawing/2014/main" id="{7D44C59E-F76D-2AC5-E6CB-A2DECC87EE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721521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PT Sans" panose="020B0503020203020204" pitchFamily="34" charset="77"/>
              </a:rPr>
              <a:t>The 1988 Stafford Act, passed by Congress, outlines the process by which the federal government declares major disasters and responds to them.</a:t>
            </a:r>
            <a:br>
              <a:rPr lang="en-US" sz="2400" dirty="0">
                <a:latin typeface="PT Sans" panose="020B0503020203020204" pitchFamily="34" charset="77"/>
              </a:rPr>
            </a:br>
            <a:endParaRPr lang="en-US" sz="2400" dirty="0">
              <a:latin typeface="PT Sans" panose="020B0503020203020204" pitchFamily="34" charset="77"/>
            </a:endParaRPr>
          </a:p>
          <a:p>
            <a:pPr marL="0" indent="0">
              <a:buNone/>
            </a:pPr>
            <a:r>
              <a:rPr lang="en-US" sz="2400" dirty="0">
                <a:latin typeface="PT Sans" panose="020B0503020203020204" pitchFamily="34" charset="77"/>
              </a:rPr>
              <a:t>A major disaster is “</a:t>
            </a:r>
            <a:r>
              <a:rPr lang="en-US" sz="2400" b="1" dirty="0">
                <a:latin typeface="PT Sans" panose="020B0503020203020204" pitchFamily="34" charset="77"/>
              </a:rPr>
              <a:t>any natural catastrophe </a:t>
            </a:r>
            <a:r>
              <a:rPr lang="en-US" sz="2400" dirty="0">
                <a:latin typeface="PT Sans" panose="020B0503020203020204" pitchFamily="34" charset="77"/>
              </a:rPr>
              <a:t>(including any hurricane, tornado, storm, high water, wind-driven water, tidal wave, tsunami, earthquake, volcanic eruption, landslide, mudslide, snowstorm, or drought), or, regardless of cause, any fire, flood, or explosion … </a:t>
            </a:r>
            <a:r>
              <a:rPr lang="en-US" sz="2400" dirty="0"/>
              <a:t>which </a:t>
            </a:r>
            <a:r>
              <a:rPr lang="en-US" sz="2400" b="1" dirty="0"/>
              <a:t>in the determination of the President </a:t>
            </a:r>
            <a:r>
              <a:rPr lang="en-US" sz="2400" dirty="0"/>
              <a:t>causes damage of sufficient severity and magnitude</a:t>
            </a:r>
            <a:r>
              <a:rPr lang="en-US" sz="2400" dirty="0">
                <a:latin typeface="PT Sans" panose="020B0503020203020204" pitchFamily="34" charset="77"/>
              </a:rPr>
              <a:t> …”</a:t>
            </a:r>
          </a:p>
        </p:txBody>
      </p:sp>
    </p:spTree>
    <p:extLst>
      <p:ext uri="{BB962C8B-B14F-4D97-AF65-F5344CB8AC3E}">
        <p14:creationId xmlns:p14="http://schemas.microsoft.com/office/powerpoint/2010/main" val="733823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2129FA-F7AC-0955-1FF7-B8F09D3E2E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74682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PT Sans" panose="020B0503020203020204" pitchFamily="34" charset="77"/>
              </a:rPr>
              <a:t>Executive Order 14180 from January 24, 2025</a:t>
            </a:r>
          </a:p>
          <a:p>
            <a:pPr lvl="1"/>
            <a:r>
              <a:rPr lang="en-US" sz="2000" dirty="0">
                <a:latin typeface="PT Sans" panose="020B0503020203020204" pitchFamily="34" charset="77"/>
              </a:rPr>
              <a:t>“Federal responses to … recent disasters demonstrate the need to drastically improve [FEMA’s] efficacy, priorities, and competence”</a:t>
            </a:r>
          </a:p>
          <a:p>
            <a:pPr lvl="1">
              <a:lnSpc>
                <a:spcPct val="150000"/>
              </a:lnSpc>
            </a:pPr>
            <a:r>
              <a:rPr lang="en-US" sz="2000" dirty="0">
                <a:latin typeface="PT Sans" panose="020B0503020203020204" pitchFamily="34" charset="77"/>
              </a:rPr>
              <a:t>“There are </a:t>
            </a:r>
            <a:r>
              <a:rPr lang="en-US" sz="2000" b="1" dirty="0">
                <a:latin typeface="PT Sans" panose="020B0503020203020204" pitchFamily="34" charset="77"/>
              </a:rPr>
              <a:t>serious concerns of political bias </a:t>
            </a:r>
            <a:r>
              <a:rPr lang="en-US" sz="2000" dirty="0">
                <a:latin typeface="PT Sans" panose="020B0503020203020204" pitchFamily="34" charset="77"/>
              </a:rPr>
              <a:t>in FEMA.”</a:t>
            </a:r>
          </a:p>
          <a:p>
            <a:pPr lvl="1"/>
            <a:r>
              <a:rPr lang="en-US" sz="2000" dirty="0">
                <a:latin typeface="PT Sans" panose="020B0503020203020204" pitchFamily="34" charset="77"/>
              </a:rPr>
              <a:t>“Americans deserve an </a:t>
            </a:r>
            <a:r>
              <a:rPr lang="en-US" sz="2000" b="1" dirty="0">
                <a:latin typeface="PT Sans" panose="020B0503020203020204" pitchFamily="34" charset="77"/>
              </a:rPr>
              <a:t>immediate, effective, and impartial response</a:t>
            </a:r>
            <a:r>
              <a:rPr lang="en-US" sz="2000" dirty="0">
                <a:latin typeface="PT Sans" panose="020B0503020203020204" pitchFamily="34" charset="77"/>
              </a:rPr>
              <a:t> to and recovery from disasters.”</a:t>
            </a:r>
          </a:p>
          <a:p>
            <a:pPr marL="0" indent="0">
              <a:buNone/>
            </a:pPr>
            <a:endParaRPr lang="en-US" sz="2400" dirty="0">
              <a:latin typeface="PT Sans" panose="020B0503020203020204" pitchFamily="34" charset="77"/>
            </a:endParaRPr>
          </a:p>
          <a:p>
            <a:pPr marL="0" indent="0">
              <a:buNone/>
            </a:pPr>
            <a:r>
              <a:rPr lang="en-US" sz="2400" dirty="0">
                <a:latin typeface="PT Sans" panose="020B0503020203020204" pitchFamily="34" charset="77"/>
              </a:rPr>
              <a:t>Accusations of bias in both directions</a:t>
            </a:r>
          </a:p>
          <a:p>
            <a:pPr lvl="1"/>
            <a:r>
              <a:rPr lang="en-US" sz="2000" dirty="0">
                <a:latin typeface="PT Sans" panose="020B0503020203020204" pitchFamily="34" charset="77"/>
              </a:rPr>
              <a:t>Can we figure out what’s actually going on?</a:t>
            </a:r>
          </a:p>
          <a:p>
            <a:pPr marL="0" indent="0">
              <a:buNone/>
            </a:pPr>
            <a:endParaRPr lang="en-US" sz="2400" dirty="0">
              <a:latin typeface="PT Sans" panose="020B0503020203020204" pitchFamily="34" charset="77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9411E44-E10B-095C-C770-7D22CFA71BBE}"/>
              </a:ext>
            </a:extLst>
          </p:cNvPr>
          <p:cNvSpPr txBox="1">
            <a:spLocks/>
          </p:cNvSpPr>
          <p:nvPr/>
        </p:nvSpPr>
        <p:spPr>
          <a:xfrm>
            <a:off x="407258" y="365125"/>
            <a:ext cx="10515600" cy="829638"/>
          </a:xfrm>
          <a:prstGeom prst="rect">
            <a:avLst/>
          </a:prstGeom>
          <a:solidFill>
            <a:srgbClr val="BE550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latin typeface="PT Sans" panose="020B0503020203020204" pitchFamily="34" charset="77"/>
              </a:rPr>
              <a:t>Why am I interested in this?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D5E1645-CD0D-B22E-878C-3325783132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31393">
            <a:off x="7744959" y="1936134"/>
            <a:ext cx="4289156" cy="757410"/>
          </a:xfrm>
          <a:custGeom>
            <a:avLst/>
            <a:gdLst>
              <a:gd name="csX0" fmla="*/ 0 w 4289156"/>
              <a:gd name="csY0" fmla="*/ 0 h 757410"/>
              <a:gd name="csX1" fmla="*/ 450361 w 4289156"/>
              <a:gd name="csY1" fmla="*/ 0 h 757410"/>
              <a:gd name="csX2" fmla="*/ 943614 w 4289156"/>
              <a:gd name="csY2" fmla="*/ 0 h 757410"/>
              <a:gd name="csX3" fmla="*/ 1393976 w 4289156"/>
              <a:gd name="csY3" fmla="*/ 0 h 757410"/>
              <a:gd name="csX4" fmla="*/ 1973012 w 4289156"/>
              <a:gd name="csY4" fmla="*/ 0 h 757410"/>
              <a:gd name="csX5" fmla="*/ 2509156 w 4289156"/>
              <a:gd name="csY5" fmla="*/ 0 h 757410"/>
              <a:gd name="csX6" fmla="*/ 3045301 w 4289156"/>
              <a:gd name="csY6" fmla="*/ 0 h 757410"/>
              <a:gd name="csX7" fmla="*/ 3667228 w 4289156"/>
              <a:gd name="csY7" fmla="*/ 0 h 757410"/>
              <a:gd name="csX8" fmla="*/ 4289156 w 4289156"/>
              <a:gd name="csY8" fmla="*/ 0 h 757410"/>
              <a:gd name="csX9" fmla="*/ 4289156 w 4289156"/>
              <a:gd name="csY9" fmla="*/ 355983 h 757410"/>
              <a:gd name="csX10" fmla="*/ 4289156 w 4289156"/>
              <a:gd name="csY10" fmla="*/ 757410 h 757410"/>
              <a:gd name="csX11" fmla="*/ 3881686 w 4289156"/>
              <a:gd name="csY11" fmla="*/ 757410 h 757410"/>
              <a:gd name="csX12" fmla="*/ 3431325 w 4289156"/>
              <a:gd name="csY12" fmla="*/ 757410 h 757410"/>
              <a:gd name="csX13" fmla="*/ 2852289 w 4289156"/>
              <a:gd name="csY13" fmla="*/ 757410 h 757410"/>
              <a:gd name="csX14" fmla="*/ 2230361 w 4289156"/>
              <a:gd name="csY14" fmla="*/ 757410 h 757410"/>
              <a:gd name="csX15" fmla="*/ 1737108 w 4289156"/>
              <a:gd name="csY15" fmla="*/ 757410 h 757410"/>
              <a:gd name="csX16" fmla="*/ 1115181 w 4289156"/>
              <a:gd name="csY16" fmla="*/ 757410 h 757410"/>
              <a:gd name="csX17" fmla="*/ 664819 w 4289156"/>
              <a:gd name="csY17" fmla="*/ 757410 h 757410"/>
              <a:gd name="csX18" fmla="*/ 0 w 4289156"/>
              <a:gd name="csY18" fmla="*/ 757410 h 757410"/>
              <a:gd name="csX19" fmla="*/ 0 w 4289156"/>
              <a:gd name="csY19" fmla="*/ 401427 h 757410"/>
              <a:gd name="csX20" fmla="*/ 0 w 4289156"/>
              <a:gd name="csY20" fmla="*/ 0 h 75741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4289156" h="757410" fill="none" extrusionOk="0">
                <a:moveTo>
                  <a:pt x="0" y="0"/>
                </a:moveTo>
                <a:cubicBezTo>
                  <a:pt x="156048" y="-43081"/>
                  <a:pt x="266177" y="22058"/>
                  <a:pt x="450361" y="0"/>
                </a:cubicBezTo>
                <a:cubicBezTo>
                  <a:pt x="634545" y="-22058"/>
                  <a:pt x="791958" y="8550"/>
                  <a:pt x="943614" y="0"/>
                </a:cubicBezTo>
                <a:cubicBezTo>
                  <a:pt x="1095270" y="-8550"/>
                  <a:pt x="1301634" y="51691"/>
                  <a:pt x="1393976" y="0"/>
                </a:cubicBezTo>
                <a:cubicBezTo>
                  <a:pt x="1486318" y="-51691"/>
                  <a:pt x="1773691" y="53325"/>
                  <a:pt x="1973012" y="0"/>
                </a:cubicBezTo>
                <a:cubicBezTo>
                  <a:pt x="2172333" y="-53325"/>
                  <a:pt x="2337931" y="39883"/>
                  <a:pt x="2509156" y="0"/>
                </a:cubicBezTo>
                <a:cubicBezTo>
                  <a:pt x="2680381" y="-39883"/>
                  <a:pt x="2821503" y="1073"/>
                  <a:pt x="3045301" y="0"/>
                </a:cubicBezTo>
                <a:cubicBezTo>
                  <a:pt x="3269099" y="-1073"/>
                  <a:pt x="3444860" y="32116"/>
                  <a:pt x="3667228" y="0"/>
                </a:cubicBezTo>
                <a:cubicBezTo>
                  <a:pt x="3889596" y="-32116"/>
                  <a:pt x="4149824" y="19028"/>
                  <a:pt x="4289156" y="0"/>
                </a:cubicBezTo>
                <a:cubicBezTo>
                  <a:pt x="4327230" y="88015"/>
                  <a:pt x="4249440" y="223208"/>
                  <a:pt x="4289156" y="355983"/>
                </a:cubicBezTo>
                <a:cubicBezTo>
                  <a:pt x="4328872" y="488758"/>
                  <a:pt x="4276821" y="598214"/>
                  <a:pt x="4289156" y="757410"/>
                </a:cubicBezTo>
                <a:cubicBezTo>
                  <a:pt x="4206755" y="766237"/>
                  <a:pt x="4056007" y="735997"/>
                  <a:pt x="3881686" y="757410"/>
                </a:cubicBezTo>
                <a:cubicBezTo>
                  <a:pt x="3707365" y="778823"/>
                  <a:pt x="3571018" y="749903"/>
                  <a:pt x="3431325" y="757410"/>
                </a:cubicBezTo>
                <a:cubicBezTo>
                  <a:pt x="3291632" y="764917"/>
                  <a:pt x="3022730" y="724677"/>
                  <a:pt x="2852289" y="757410"/>
                </a:cubicBezTo>
                <a:cubicBezTo>
                  <a:pt x="2681848" y="790143"/>
                  <a:pt x="2356999" y="751093"/>
                  <a:pt x="2230361" y="757410"/>
                </a:cubicBezTo>
                <a:cubicBezTo>
                  <a:pt x="2103723" y="763727"/>
                  <a:pt x="1928868" y="709463"/>
                  <a:pt x="1737108" y="757410"/>
                </a:cubicBezTo>
                <a:cubicBezTo>
                  <a:pt x="1545348" y="805357"/>
                  <a:pt x="1421527" y="716751"/>
                  <a:pt x="1115181" y="757410"/>
                </a:cubicBezTo>
                <a:cubicBezTo>
                  <a:pt x="808835" y="798069"/>
                  <a:pt x="772465" y="721144"/>
                  <a:pt x="664819" y="757410"/>
                </a:cubicBezTo>
                <a:cubicBezTo>
                  <a:pt x="557173" y="793676"/>
                  <a:pt x="162075" y="721203"/>
                  <a:pt x="0" y="757410"/>
                </a:cubicBezTo>
                <a:cubicBezTo>
                  <a:pt x="-38063" y="669170"/>
                  <a:pt x="25158" y="499845"/>
                  <a:pt x="0" y="401427"/>
                </a:cubicBezTo>
                <a:cubicBezTo>
                  <a:pt x="-25158" y="303009"/>
                  <a:pt x="8913" y="116129"/>
                  <a:pt x="0" y="0"/>
                </a:cubicBezTo>
                <a:close/>
              </a:path>
              <a:path w="4289156" h="757410" stroke="0" extrusionOk="0">
                <a:moveTo>
                  <a:pt x="0" y="0"/>
                </a:moveTo>
                <a:cubicBezTo>
                  <a:pt x="106075" y="-1958"/>
                  <a:pt x="317260" y="51837"/>
                  <a:pt x="493253" y="0"/>
                </a:cubicBezTo>
                <a:cubicBezTo>
                  <a:pt x="669246" y="-51837"/>
                  <a:pt x="776003" y="5308"/>
                  <a:pt x="900723" y="0"/>
                </a:cubicBezTo>
                <a:cubicBezTo>
                  <a:pt x="1025443" y="-5308"/>
                  <a:pt x="1232150" y="59945"/>
                  <a:pt x="1522650" y="0"/>
                </a:cubicBezTo>
                <a:cubicBezTo>
                  <a:pt x="1813150" y="-59945"/>
                  <a:pt x="1780394" y="35548"/>
                  <a:pt x="2015903" y="0"/>
                </a:cubicBezTo>
                <a:cubicBezTo>
                  <a:pt x="2251412" y="-35548"/>
                  <a:pt x="2303486" y="27814"/>
                  <a:pt x="2509156" y="0"/>
                </a:cubicBezTo>
                <a:cubicBezTo>
                  <a:pt x="2714826" y="-27814"/>
                  <a:pt x="2995334" y="65464"/>
                  <a:pt x="3131084" y="0"/>
                </a:cubicBezTo>
                <a:cubicBezTo>
                  <a:pt x="3266834" y="-65464"/>
                  <a:pt x="3443039" y="29354"/>
                  <a:pt x="3581445" y="0"/>
                </a:cubicBezTo>
                <a:cubicBezTo>
                  <a:pt x="3719851" y="-29354"/>
                  <a:pt x="4127279" y="80941"/>
                  <a:pt x="4289156" y="0"/>
                </a:cubicBezTo>
                <a:cubicBezTo>
                  <a:pt x="4328517" y="183548"/>
                  <a:pt x="4274643" y="264497"/>
                  <a:pt x="4289156" y="393853"/>
                </a:cubicBezTo>
                <a:cubicBezTo>
                  <a:pt x="4303669" y="523209"/>
                  <a:pt x="4277051" y="619370"/>
                  <a:pt x="4289156" y="757410"/>
                </a:cubicBezTo>
                <a:cubicBezTo>
                  <a:pt x="4114837" y="781391"/>
                  <a:pt x="3938207" y="696995"/>
                  <a:pt x="3753012" y="757410"/>
                </a:cubicBezTo>
                <a:cubicBezTo>
                  <a:pt x="3567817" y="817825"/>
                  <a:pt x="3467095" y="724229"/>
                  <a:pt x="3259759" y="757410"/>
                </a:cubicBezTo>
                <a:cubicBezTo>
                  <a:pt x="3052423" y="790591"/>
                  <a:pt x="2933298" y="741229"/>
                  <a:pt x="2637831" y="757410"/>
                </a:cubicBezTo>
                <a:cubicBezTo>
                  <a:pt x="2342364" y="773591"/>
                  <a:pt x="2251243" y="709693"/>
                  <a:pt x="2015903" y="757410"/>
                </a:cubicBezTo>
                <a:cubicBezTo>
                  <a:pt x="1780563" y="805127"/>
                  <a:pt x="1761608" y="746320"/>
                  <a:pt x="1565542" y="757410"/>
                </a:cubicBezTo>
                <a:cubicBezTo>
                  <a:pt x="1369476" y="768500"/>
                  <a:pt x="1189523" y="753140"/>
                  <a:pt x="1029397" y="757410"/>
                </a:cubicBezTo>
                <a:cubicBezTo>
                  <a:pt x="869272" y="761680"/>
                  <a:pt x="278760" y="738163"/>
                  <a:pt x="0" y="757410"/>
                </a:cubicBezTo>
                <a:cubicBezTo>
                  <a:pt x="-56" y="618675"/>
                  <a:pt x="42966" y="457776"/>
                  <a:pt x="0" y="378705"/>
                </a:cubicBezTo>
                <a:cubicBezTo>
                  <a:pt x="-42966" y="299634"/>
                  <a:pt x="41325" y="77960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0203DC-B0C4-F3CC-6D2E-218D3EFC51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12430">
            <a:off x="8734373" y="3198697"/>
            <a:ext cx="3293776" cy="683614"/>
          </a:xfrm>
          <a:custGeom>
            <a:avLst/>
            <a:gdLst>
              <a:gd name="csX0" fmla="*/ 0 w 3293776"/>
              <a:gd name="csY0" fmla="*/ 0 h 683614"/>
              <a:gd name="csX1" fmla="*/ 450149 w 3293776"/>
              <a:gd name="csY1" fmla="*/ 0 h 683614"/>
              <a:gd name="csX2" fmla="*/ 900299 w 3293776"/>
              <a:gd name="csY2" fmla="*/ 0 h 683614"/>
              <a:gd name="csX3" fmla="*/ 1515137 w 3293776"/>
              <a:gd name="csY3" fmla="*/ 0 h 683614"/>
              <a:gd name="csX4" fmla="*/ 2031162 w 3293776"/>
              <a:gd name="csY4" fmla="*/ 0 h 683614"/>
              <a:gd name="csX5" fmla="*/ 2580125 w 3293776"/>
              <a:gd name="csY5" fmla="*/ 0 h 683614"/>
              <a:gd name="csX6" fmla="*/ 3293776 w 3293776"/>
              <a:gd name="csY6" fmla="*/ 0 h 683614"/>
              <a:gd name="csX7" fmla="*/ 3293776 w 3293776"/>
              <a:gd name="csY7" fmla="*/ 328135 h 683614"/>
              <a:gd name="csX8" fmla="*/ 3293776 w 3293776"/>
              <a:gd name="csY8" fmla="*/ 683614 h 683614"/>
              <a:gd name="csX9" fmla="*/ 2711876 w 3293776"/>
              <a:gd name="csY9" fmla="*/ 683614 h 683614"/>
              <a:gd name="csX10" fmla="*/ 2097037 w 3293776"/>
              <a:gd name="csY10" fmla="*/ 683614 h 683614"/>
              <a:gd name="csX11" fmla="*/ 1515137 w 3293776"/>
              <a:gd name="csY11" fmla="*/ 683614 h 683614"/>
              <a:gd name="csX12" fmla="*/ 933237 w 3293776"/>
              <a:gd name="csY12" fmla="*/ 683614 h 683614"/>
              <a:gd name="csX13" fmla="*/ 483087 w 3293776"/>
              <a:gd name="csY13" fmla="*/ 683614 h 683614"/>
              <a:gd name="csX14" fmla="*/ 0 w 3293776"/>
              <a:gd name="csY14" fmla="*/ 683614 h 683614"/>
              <a:gd name="csX15" fmla="*/ 0 w 3293776"/>
              <a:gd name="csY15" fmla="*/ 334971 h 683614"/>
              <a:gd name="csX16" fmla="*/ 0 w 3293776"/>
              <a:gd name="csY16" fmla="*/ 0 h 68361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3293776" h="683614" fill="none" extrusionOk="0">
                <a:moveTo>
                  <a:pt x="0" y="0"/>
                </a:moveTo>
                <a:cubicBezTo>
                  <a:pt x="139495" y="-39597"/>
                  <a:pt x="285755" y="5632"/>
                  <a:pt x="450149" y="0"/>
                </a:cubicBezTo>
                <a:cubicBezTo>
                  <a:pt x="614543" y="-5632"/>
                  <a:pt x="746533" y="19952"/>
                  <a:pt x="900299" y="0"/>
                </a:cubicBezTo>
                <a:cubicBezTo>
                  <a:pt x="1054065" y="-19952"/>
                  <a:pt x="1259233" y="24597"/>
                  <a:pt x="1515137" y="0"/>
                </a:cubicBezTo>
                <a:cubicBezTo>
                  <a:pt x="1771041" y="-24597"/>
                  <a:pt x="1854615" y="19063"/>
                  <a:pt x="2031162" y="0"/>
                </a:cubicBezTo>
                <a:cubicBezTo>
                  <a:pt x="2207710" y="-19063"/>
                  <a:pt x="2365628" y="6354"/>
                  <a:pt x="2580125" y="0"/>
                </a:cubicBezTo>
                <a:cubicBezTo>
                  <a:pt x="2794622" y="-6354"/>
                  <a:pt x="2942391" y="53695"/>
                  <a:pt x="3293776" y="0"/>
                </a:cubicBezTo>
                <a:cubicBezTo>
                  <a:pt x="3319524" y="116855"/>
                  <a:pt x="3275395" y="244750"/>
                  <a:pt x="3293776" y="328135"/>
                </a:cubicBezTo>
                <a:cubicBezTo>
                  <a:pt x="3312157" y="411520"/>
                  <a:pt x="3283773" y="579327"/>
                  <a:pt x="3293776" y="683614"/>
                </a:cubicBezTo>
                <a:cubicBezTo>
                  <a:pt x="3115701" y="693373"/>
                  <a:pt x="2955515" y="615050"/>
                  <a:pt x="2711876" y="683614"/>
                </a:cubicBezTo>
                <a:cubicBezTo>
                  <a:pt x="2468237" y="752178"/>
                  <a:pt x="2402520" y="646924"/>
                  <a:pt x="2097037" y="683614"/>
                </a:cubicBezTo>
                <a:cubicBezTo>
                  <a:pt x="1791554" y="720304"/>
                  <a:pt x="1742352" y="618677"/>
                  <a:pt x="1515137" y="683614"/>
                </a:cubicBezTo>
                <a:cubicBezTo>
                  <a:pt x="1287922" y="748551"/>
                  <a:pt x="1168658" y="656041"/>
                  <a:pt x="933237" y="683614"/>
                </a:cubicBezTo>
                <a:cubicBezTo>
                  <a:pt x="697816" y="711187"/>
                  <a:pt x="587526" y="663361"/>
                  <a:pt x="483087" y="683614"/>
                </a:cubicBezTo>
                <a:cubicBezTo>
                  <a:pt x="378648" y="703867"/>
                  <a:pt x="113472" y="682895"/>
                  <a:pt x="0" y="683614"/>
                </a:cubicBezTo>
                <a:cubicBezTo>
                  <a:pt x="-35173" y="511851"/>
                  <a:pt x="18885" y="463177"/>
                  <a:pt x="0" y="334971"/>
                </a:cubicBezTo>
                <a:cubicBezTo>
                  <a:pt x="-18885" y="206765"/>
                  <a:pt x="22239" y="87583"/>
                  <a:pt x="0" y="0"/>
                </a:cubicBezTo>
                <a:close/>
              </a:path>
              <a:path w="3293776" h="683614" stroke="0" extrusionOk="0">
                <a:moveTo>
                  <a:pt x="0" y="0"/>
                </a:moveTo>
                <a:cubicBezTo>
                  <a:pt x="189891" y="-16353"/>
                  <a:pt x="356224" y="26858"/>
                  <a:pt x="581900" y="0"/>
                </a:cubicBezTo>
                <a:cubicBezTo>
                  <a:pt x="807576" y="-26858"/>
                  <a:pt x="880096" y="31928"/>
                  <a:pt x="1097925" y="0"/>
                </a:cubicBezTo>
                <a:cubicBezTo>
                  <a:pt x="1315754" y="-31928"/>
                  <a:pt x="1474720" y="60837"/>
                  <a:pt x="1646888" y="0"/>
                </a:cubicBezTo>
                <a:cubicBezTo>
                  <a:pt x="1819056" y="-60837"/>
                  <a:pt x="1996784" y="31984"/>
                  <a:pt x="2129975" y="0"/>
                </a:cubicBezTo>
                <a:cubicBezTo>
                  <a:pt x="2263166" y="-31984"/>
                  <a:pt x="2540103" y="13069"/>
                  <a:pt x="2678938" y="0"/>
                </a:cubicBezTo>
                <a:cubicBezTo>
                  <a:pt x="2817773" y="-13069"/>
                  <a:pt x="3098165" y="65969"/>
                  <a:pt x="3293776" y="0"/>
                </a:cubicBezTo>
                <a:cubicBezTo>
                  <a:pt x="3331546" y="99876"/>
                  <a:pt x="3281463" y="249575"/>
                  <a:pt x="3293776" y="341807"/>
                </a:cubicBezTo>
                <a:cubicBezTo>
                  <a:pt x="3306089" y="434039"/>
                  <a:pt x="3277736" y="543263"/>
                  <a:pt x="3293776" y="683614"/>
                </a:cubicBezTo>
                <a:cubicBezTo>
                  <a:pt x="3092506" y="695758"/>
                  <a:pt x="2952472" y="676013"/>
                  <a:pt x="2777751" y="683614"/>
                </a:cubicBezTo>
                <a:cubicBezTo>
                  <a:pt x="2603030" y="691215"/>
                  <a:pt x="2478558" y="678395"/>
                  <a:pt x="2294664" y="683614"/>
                </a:cubicBezTo>
                <a:cubicBezTo>
                  <a:pt x="2110770" y="688833"/>
                  <a:pt x="1954928" y="666786"/>
                  <a:pt x="1811577" y="683614"/>
                </a:cubicBezTo>
                <a:cubicBezTo>
                  <a:pt x="1668226" y="700442"/>
                  <a:pt x="1458566" y="671891"/>
                  <a:pt x="1295552" y="683614"/>
                </a:cubicBezTo>
                <a:cubicBezTo>
                  <a:pt x="1132538" y="695337"/>
                  <a:pt x="982993" y="672044"/>
                  <a:pt x="680714" y="683614"/>
                </a:cubicBezTo>
                <a:cubicBezTo>
                  <a:pt x="378435" y="695184"/>
                  <a:pt x="174153" y="673799"/>
                  <a:pt x="0" y="683614"/>
                </a:cubicBezTo>
                <a:cubicBezTo>
                  <a:pt x="-28331" y="549580"/>
                  <a:pt x="12952" y="484567"/>
                  <a:pt x="0" y="348643"/>
                </a:cubicBezTo>
                <a:cubicBezTo>
                  <a:pt x="-12952" y="212719"/>
                  <a:pt x="14894" y="136076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51298046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9903E6-50A8-41D8-3E50-885FB2031B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24339">
            <a:off x="7428512" y="4363282"/>
            <a:ext cx="4606977" cy="975759"/>
          </a:xfrm>
          <a:custGeom>
            <a:avLst/>
            <a:gdLst>
              <a:gd name="csX0" fmla="*/ 0 w 4606977"/>
              <a:gd name="csY0" fmla="*/ 0 h 975759"/>
              <a:gd name="csX1" fmla="*/ 483733 w 4606977"/>
              <a:gd name="csY1" fmla="*/ 0 h 975759"/>
              <a:gd name="csX2" fmla="*/ 921395 w 4606977"/>
              <a:gd name="csY2" fmla="*/ 0 h 975759"/>
              <a:gd name="csX3" fmla="*/ 1543337 w 4606977"/>
              <a:gd name="csY3" fmla="*/ 0 h 975759"/>
              <a:gd name="csX4" fmla="*/ 2119209 w 4606977"/>
              <a:gd name="csY4" fmla="*/ 0 h 975759"/>
              <a:gd name="csX5" fmla="*/ 2741151 w 4606977"/>
              <a:gd name="csY5" fmla="*/ 0 h 975759"/>
              <a:gd name="csX6" fmla="*/ 3224884 w 4606977"/>
              <a:gd name="csY6" fmla="*/ 0 h 975759"/>
              <a:gd name="csX7" fmla="*/ 3662547 w 4606977"/>
              <a:gd name="csY7" fmla="*/ 0 h 975759"/>
              <a:gd name="csX8" fmla="*/ 4606977 w 4606977"/>
              <a:gd name="csY8" fmla="*/ 0 h 975759"/>
              <a:gd name="csX9" fmla="*/ 4606977 w 4606977"/>
              <a:gd name="csY9" fmla="*/ 478122 h 975759"/>
              <a:gd name="csX10" fmla="*/ 4606977 w 4606977"/>
              <a:gd name="csY10" fmla="*/ 975759 h 975759"/>
              <a:gd name="csX11" fmla="*/ 4123244 w 4606977"/>
              <a:gd name="csY11" fmla="*/ 975759 h 975759"/>
              <a:gd name="csX12" fmla="*/ 3685582 w 4606977"/>
              <a:gd name="csY12" fmla="*/ 975759 h 975759"/>
              <a:gd name="csX13" fmla="*/ 3247919 w 4606977"/>
              <a:gd name="csY13" fmla="*/ 975759 h 975759"/>
              <a:gd name="csX14" fmla="*/ 2810256 w 4606977"/>
              <a:gd name="csY14" fmla="*/ 975759 h 975759"/>
              <a:gd name="csX15" fmla="*/ 2142244 w 4606977"/>
              <a:gd name="csY15" fmla="*/ 975759 h 975759"/>
              <a:gd name="csX16" fmla="*/ 1704581 w 4606977"/>
              <a:gd name="csY16" fmla="*/ 975759 h 975759"/>
              <a:gd name="csX17" fmla="*/ 1128709 w 4606977"/>
              <a:gd name="csY17" fmla="*/ 975759 h 975759"/>
              <a:gd name="csX18" fmla="*/ 598907 w 4606977"/>
              <a:gd name="csY18" fmla="*/ 975759 h 975759"/>
              <a:gd name="csX19" fmla="*/ 0 w 4606977"/>
              <a:gd name="csY19" fmla="*/ 975759 h 975759"/>
              <a:gd name="csX20" fmla="*/ 0 w 4606977"/>
              <a:gd name="csY20" fmla="*/ 468364 h 975759"/>
              <a:gd name="csX21" fmla="*/ 0 w 4606977"/>
              <a:gd name="csY21" fmla="*/ 0 h 97575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4606977" h="975759" fill="none" extrusionOk="0">
                <a:moveTo>
                  <a:pt x="0" y="0"/>
                </a:moveTo>
                <a:cubicBezTo>
                  <a:pt x="220198" y="-2618"/>
                  <a:pt x="330671" y="54459"/>
                  <a:pt x="483733" y="0"/>
                </a:cubicBezTo>
                <a:cubicBezTo>
                  <a:pt x="636795" y="-54459"/>
                  <a:pt x="791064" y="26636"/>
                  <a:pt x="921395" y="0"/>
                </a:cubicBezTo>
                <a:cubicBezTo>
                  <a:pt x="1051726" y="-26636"/>
                  <a:pt x="1288331" y="72914"/>
                  <a:pt x="1543337" y="0"/>
                </a:cubicBezTo>
                <a:cubicBezTo>
                  <a:pt x="1798343" y="-72914"/>
                  <a:pt x="1957072" y="7542"/>
                  <a:pt x="2119209" y="0"/>
                </a:cubicBezTo>
                <a:cubicBezTo>
                  <a:pt x="2281346" y="-7542"/>
                  <a:pt x="2471800" y="50035"/>
                  <a:pt x="2741151" y="0"/>
                </a:cubicBezTo>
                <a:cubicBezTo>
                  <a:pt x="3010502" y="-50035"/>
                  <a:pt x="3025154" y="27133"/>
                  <a:pt x="3224884" y="0"/>
                </a:cubicBezTo>
                <a:cubicBezTo>
                  <a:pt x="3424614" y="-27133"/>
                  <a:pt x="3485267" y="42689"/>
                  <a:pt x="3662547" y="0"/>
                </a:cubicBezTo>
                <a:cubicBezTo>
                  <a:pt x="3839827" y="-42689"/>
                  <a:pt x="4256324" y="48779"/>
                  <a:pt x="4606977" y="0"/>
                </a:cubicBezTo>
                <a:cubicBezTo>
                  <a:pt x="4638304" y="169619"/>
                  <a:pt x="4586446" y="365028"/>
                  <a:pt x="4606977" y="478122"/>
                </a:cubicBezTo>
                <a:cubicBezTo>
                  <a:pt x="4627508" y="591216"/>
                  <a:pt x="4592799" y="749114"/>
                  <a:pt x="4606977" y="975759"/>
                </a:cubicBezTo>
                <a:cubicBezTo>
                  <a:pt x="4501194" y="1015207"/>
                  <a:pt x="4347473" y="951834"/>
                  <a:pt x="4123244" y="975759"/>
                </a:cubicBezTo>
                <a:cubicBezTo>
                  <a:pt x="3899015" y="999684"/>
                  <a:pt x="3901007" y="925148"/>
                  <a:pt x="3685582" y="975759"/>
                </a:cubicBezTo>
                <a:cubicBezTo>
                  <a:pt x="3470157" y="1026370"/>
                  <a:pt x="3378391" y="946558"/>
                  <a:pt x="3247919" y="975759"/>
                </a:cubicBezTo>
                <a:cubicBezTo>
                  <a:pt x="3117447" y="1004960"/>
                  <a:pt x="2994218" y="935732"/>
                  <a:pt x="2810256" y="975759"/>
                </a:cubicBezTo>
                <a:cubicBezTo>
                  <a:pt x="2626294" y="1015786"/>
                  <a:pt x="2300436" y="921872"/>
                  <a:pt x="2142244" y="975759"/>
                </a:cubicBezTo>
                <a:cubicBezTo>
                  <a:pt x="1984052" y="1029646"/>
                  <a:pt x="1824778" y="959092"/>
                  <a:pt x="1704581" y="975759"/>
                </a:cubicBezTo>
                <a:cubicBezTo>
                  <a:pt x="1584384" y="992426"/>
                  <a:pt x="1247963" y="921543"/>
                  <a:pt x="1128709" y="975759"/>
                </a:cubicBezTo>
                <a:cubicBezTo>
                  <a:pt x="1009455" y="1029975"/>
                  <a:pt x="785985" y="931465"/>
                  <a:pt x="598907" y="975759"/>
                </a:cubicBezTo>
                <a:cubicBezTo>
                  <a:pt x="411829" y="1020053"/>
                  <a:pt x="185452" y="955819"/>
                  <a:pt x="0" y="975759"/>
                </a:cubicBezTo>
                <a:cubicBezTo>
                  <a:pt x="-5104" y="813032"/>
                  <a:pt x="9432" y="695859"/>
                  <a:pt x="0" y="468364"/>
                </a:cubicBezTo>
                <a:cubicBezTo>
                  <a:pt x="-9432" y="240870"/>
                  <a:pt x="3416" y="221290"/>
                  <a:pt x="0" y="0"/>
                </a:cubicBezTo>
                <a:close/>
              </a:path>
              <a:path w="4606977" h="975759" stroke="0" extrusionOk="0">
                <a:moveTo>
                  <a:pt x="0" y="0"/>
                </a:moveTo>
                <a:cubicBezTo>
                  <a:pt x="152604" y="-11679"/>
                  <a:pt x="326550" y="55363"/>
                  <a:pt x="575872" y="0"/>
                </a:cubicBezTo>
                <a:cubicBezTo>
                  <a:pt x="825194" y="-55363"/>
                  <a:pt x="930316" y="43227"/>
                  <a:pt x="1151744" y="0"/>
                </a:cubicBezTo>
                <a:cubicBezTo>
                  <a:pt x="1373172" y="-43227"/>
                  <a:pt x="1479617" y="19057"/>
                  <a:pt x="1681547" y="0"/>
                </a:cubicBezTo>
                <a:cubicBezTo>
                  <a:pt x="1883477" y="-19057"/>
                  <a:pt x="2108450" y="37141"/>
                  <a:pt x="2257419" y="0"/>
                </a:cubicBezTo>
                <a:cubicBezTo>
                  <a:pt x="2406388" y="-37141"/>
                  <a:pt x="2680686" y="64467"/>
                  <a:pt x="2833291" y="0"/>
                </a:cubicBezTo>
                <a:cubicBezTo>
                  <a:pt x="2985896" y="-64467"/>
                  <a:pt x="3198890" y="3846"/>
                  <a:pt x="3501303" y="0"/>
                </a:cubicBezTo>
                <a:cubicBezTo>
                  <a:pt x="3803716" y="-3846"/>
                  <a:pt x="3819387" y="32306"/>
                  <a:pt x="3985035" y="0"/>
                </a:cubicBezTo>
                <a:cubicBezTo>
                  <a:pt x="4150683" y="-32306"/>
                  <a:pt x="4414963" y="21228"/>
                  <a:pt x="4606977" y="0"/>
                </a:cubicBezTo>
                <a:cubicBezTo>
                  <a:pt x="4654939" y="156553"/>
                  <a:pt x="4576721" y="272377"/>
                  <a:pt x="4606977" y="478122"/>
                </a:cubicBezTo>
                <a:cubicBezTo>
                  <a:pt x="4637233" y="683867"/>
                  <a:pt x="4582018" y="857358"/>
                  <a:pt x="4606977" y="975759"/>
                </a:cubicBezTo>
                <a:cubicBezTo>
                  <a:pt x="4496847" y="998323"/>
                  <a:pt x="4256282" y="946333"/>
                  <a:pt x="4123244" y="975759"/>
                </a:cubicBezTo>
                <a:cubicBezTo>
                  <a:pt x="3990206" y="1005185"/>
                  <a:pt x="3691311" y="920489"/>
                  <a:pt x="3501303" y="975759"/>
                </a:cubicBezTo>
                <a:cubicBezTo>
                  <a:pt x="3311295" y="1031029"/>
                  <a:pt x="3265958" y="942597"/>
                  <a:pt x="3063640" y="975759"/>
                </a:cubicBezTo>
                <a:cubicBezTo>
                  <a:pt x="2861322" y="1008921"/>
                  <a:pt x="2733242" y="956995"/>
                  <a:pt x="2533837" y="975759"/>
                </a:cubicBezTo>
                <a:cubicBezTo>
                  <a:pt x="2334432" y="994523"/>
                  <a:pt x="2158445" y="973354"/>
                  <a:pt x="1957965" y="975759"/>
                </a:cubicBezTo>
                <a:cubicBezTo>
                  <a:pt x="1757485" y="978164"/>
                  <a:pt x="1658769" y="963309"/>
                  <a:pt x="1382093" y="975759"/>
                </a:cubicBezTo>
                <a:cubicBezTo>
                  <a:pt x="1105417" y="988209"/>
                  <a:pt x="993002" y="934046"/>
                  <a:pt x="760151" y="975759"/>
                </a:cubicBezTo>
                <a:cubicBezTo>
                  <a:pt x="527300" y="1017472"/>
                  <a:pt x="235698" y="960597"/>
                  <a:pt x="0" y="975759"/>
                </a:cubicBezTo>
                <a:cubicBezTo>
                  <a:pt x="-14569" y="785768"/>
                  <a:pt x="46423" y="656902"/>
                  <a:pt x="0" y="517152"/>
                </a:cubicBezTo>
                <a:cubicBezTo>
                  <a:pt x="-46423" y="377402"/>
                  <a:pt x="47088" y="208323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98796594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28032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783A8B-C12F-CA6F-7F73-B525B93CD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737EDE5F-9144-C65B-050C-0D58373FE322}"/>
              </a:ext>
            </a:extLst>
          </p:cNvPr>
          <p:cNvSpPr txBox="1">
            <a:spLocks/>
          </p:cNvSpPr>
          <p:nvPr/>
        </p:nvSpPr>
        <p:spPr>
          <a:xfrm>
            <a:off x="407258" y="365125"/>
            <a:ext cx="10515600" cy="829638"/>
          </a:xfrm>
          <a:prstGeom prst="rect">
            <a:avLst/>
          </a:prstGeom>
          <a:solidFill>
            <a:srgbClr val="BE550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latin typeface="PT Sans" panose="020B0503020203020204" pitchFamily="34" charset="77"/>
              </a:rPr>
              <a:t>What is the “normal” distribution of disasters?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6138CD8-A89B-745C-4677-6A3B40EF46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89566" y="1194763"/>
            <a:ext cx="7550983" cy="5663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877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390D02F-7833-F40E-8FE9-9A4536D00D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0152" y="1192220"/>
            <a:ext cx="8309811" cy="566578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72DDB24C-7603-D8D4-F5BF-B888B1375538}"/>
              </a:ext>
            </a:extLst>
          </p:cNvPr>
          <p:cNvSpPr txBox="1">
            <a:spLocks/>
          </p:cNvSpPr>
          <p:nvPr/>
        </p:nvSpPr>
        <p:spPr>
          <a:xfrm>
            <a:off x="407258" y="365125"/>
            <a:ext cx="10515600" cy="829638"/>
          </a:xfrm>
          <a:prstGeom prst="rect">
            <a:avLst/>
          </a:prstGeom>
          <a:solidFill>
            <a:srgbClr val="BE550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latin typeface="PT Sans" panose="020B0503020203020204" pitchFamily="34" charset="77"/>
              </a:rPr>
              <a:t>What is the “normal” distribution of disasters?</a:t>
            </a:r>
          </a:p>
        </p:txBody>
      </p:sp>
    </p:spTree>
    <p:extLst>
      <p:ext uri="{BB962C8B-B14F-4D97-AF65-F5344CB8AC3E}">
        <p14:creationId xmlns:p14="http://schemas.microsoft.com/office/powerpoint/2010/main" val="3612954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7AE96-821F-6779-EEC2-7D72FDF5E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>
            <a:extLst>
              <a:ext uri="{FF2B5EF4-FFF2-40B4-BE49-F238E27FC236}">
                <a16:creationId xmlns:a16="http://schemas.microsoft.com/office/drawing/2014/main" id="{6AE31133-B9B1-2A75-653F-AFB716919735}"/>
              </a:ext>
            </a:extLst>
          </p:cNvPr>
          <p:cNvSpPr txBox="1">
            <a:spLocks/>
          </p:cNvSpPr>
          <p:nvPr/>
        </p:nvSpPr>
        <p:spPr>
          <a:xfrm>
            <a:off x="407258" y="365125"/>
            <a:ext cx="10515600" cy="829638"/>
          </a:xfrm>
          <a:prstGeom prst="rect">
            <a:avLst/>
          </a:prstGeom>
          <a:solidFill>
            <a:srgbClr val="BE550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latin typeface="PT Sans" panose="020B0503020203020204" pitchFamily="34" charset="77"/>
              </a:rPr>
              <a:t>Process outcomes have been stable over time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29A2B3-D23C-2B76-786E-AAB35ADAFD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6048" y="1868410"/>
            <a:ext cx="6165952" cy="46244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E57A968-104A-18D7-B8AE-4555942A40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" y="1868410"/>
            <a:ext cx="6165955" cy="462446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3EBF51B-1F66-5A61-902C-A0F3062CC549}"/>
              </a:ext>
            </a:extLst>
          </p:cNvPr>
          <p:cNvSpPr/>
          <p:nvPr/>
        </p:nvSpPr>
        <p:spPr>
          <a:xfrm>
            <a:off x="-1" y="1268167"/>
            <a:ext cx="11790947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6704B0-831E-62DE-D50B-65CE0CDF2C37}"/>
              </a:ext>
            </a:extLst>
          </p:cNvPr>
          <p:cNvSpPr txBox="1"/>
          <p:nvPr/>
        </p:nvSpPr>
        <p:spPr>
          <a:xfrm>
            <a:off x="804950" y="4153055"/>
            <a:ext cx="4416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77"/>
              </a:rPr>
              <a:t>GRANT RATES REMAIN STABLE OVER TIME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04FDB4-0248-28D9-4133-A49ED3B60C46}"/>
              </a:ext>
            </a:extLst>
          </p:cNvPr>
          <p:cNvSpPr txBox="1"/>
          <p:nvPr/>
        </p:nvSpPr>
        <p:spPr>
          <a:xfrm>
            <a:off x="6730273" y="4153055"/>
            <a:ext cx="52485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77"/>
              </a:rPr>
              <a:t>TIME TO DECISION IS STABLE TO SLOWLY RISING</a:t>
            </a:r>
          </a:p>
        </p:txBody>
      </p:sp>
    </p:spTree>
    <p:extLst>
      <p:ext uri="{BB962C8B-B14F-4D97-AF65-F5344CB8AC3E}">
        <p14:creationId xmlns:p14="http://schemas.microsoft.com/office/powerpoint/2010/main" val="1496220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A62D2-CBCD-A731-85FB-3A19D55EED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A4DC6601-71DB-69F3-E9E4-C1130A347C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0874"/>
            <a:ext cx="6096001" cy="457200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D425474-5452-D838-A98D-05AA8069AC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920875"/>
            <a:ext cx="6096000" cy="4572000"/>
          </a:xfrm>
          <a:prstGeom prst="rect">
            <a:avLst/>
          </a:prstGeom>
        </p:spPr>
      </p:pic>
      <p:sp>
        <p:nvSpPr>
          <p:cNvPr id="26" name="Title 1">
            <a:extLst>
              <a:ext uri="{FF2B5EF4-FFF2-40B4-BE49-F238E27FC236}">
                <a16:creationId xmlns:a16="http://schemas.microsoft.com/office/drawing/2014/main" id="{2F224F0B-C7AD-A67D-3381-6B240F673FF2}"/>
              </a:ext>
            </a:extLst>
          </p:cNvPr>
          <p:cNvSpPr txBox="1">
            <a:spLocks/>
          </p:cNvSpPr>
          <p:nvPr/>
        </p:nvSpPr>
        <p:spPr>
          <a:xfrm>
            <a:off x="407258" y="365125"/>
            <a:ext cx="10515600" cy="829638"/>
          </a:xfrm>
          <a:prstGeom prst="rect">
            <a:avLst/>
          </a:prstGeom>
          <a:solidFill>
            <a:srgbClr val="BE550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latin typeface="PT Sans" panose="020B0503020203020204" pitchFamily="34" charset="77"/>
              </a:rPr>
              <a:t>… until now!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B8D0CD5-FEE6-7619-326D-CEF474826C4F}"/>
              </a:ext>
            </a:extLst>
          </p:cNvPr>
          <p:cNvSpPr txBox="1"/>
          <p:nvPr/>
        </p:nvSpPr>
        <p:spPr>
          <a:xfrm>
            <a:off x="3357840" y="4830522"/>
            <a:ext cx="23072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77"/>
              </a:rPr>
              <a:t>BLUE STATES SEEING</a:t>
            </a:r>
            <a:b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77"/>
              </a:rPr>
            </a:b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77"/>
              </a:rPr>
              <a:t>ALL-TIME LOWS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8BBE330-8A1A-89A6-0BD9-1822F3010684}"/>
              </a:ext>
            </a:extLst>
          </p:cNvPr>
          <p:cNvSpPr txBox="1"/>
          <p:nvPr/>
        </p:nvSpPr>
        <p:spPr>
          <a:xfrm>
            <a:off x="8739797" y="2780612"/>
            <a:ext cx="2596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77"/>
              </a:rPr>
              <a:t>BLUE STATES SEEING</a:t>
            </a:r>
            <a:b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77"/>
              </a:rPr>
            </a:b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77"/>
              </a:rPr>
              <a:t>ALL-TIME HIGHS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24A9977-CDB7-CFA8-EA64-64E0CB5F99F7}"/>
              </a:ext>
            </a:extLst>
          </p:cNvPr>
          <p:cNvSpPr txBox="1"/>
          <p:nvPr/>
        </p:nvSpPr>
        <p:spPr>
          <a:xfrm>
            <a:off x="804950" y="4153055"/>
            <a:ext cx="35028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77"/>
              </a:rPr>
              <a:t>GRANT RATES REMAIN STABLE OVER TIME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4248C6B-FAF6-88BA-8850-CA600B9E8A99}"/>
              </a:ext>
            </a:extLst>
          </p:cNvPr>
          <p:cNvSpPr txBox="1"/>
          <p:nvPr/>
        </p:nvSpPr>
        <p:spPr>
          <a:xfrm>
            <a:off x="6730273" y="4153055"/>
            <a:ext cx="40190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77"/>
              </a:rPr>
              <a:t>TIME TO DECISION IS STABLE TO SLOWLY RISING</a:t>
            </a:r>
          </a:p>
        </p:txBody>
      </p:sp>
    </p:spTree>
    <p:extLst>
      <p:ext uri="{BB962C8B-B14F-4D97-AF65-F5344CB8AC3E}">
        <p14:creationId xmlns:p14="http://schemas.microsoft.com/office/powerpoint/2010/main" val="570580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160D04-9054-014E-DE05-5ABE26364B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9E6B251-A647-F2CC-F0EE-D2C171DB6B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920873"/>
            <a:ext cx="6096001" cy="45720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875E474-B71F-3789-870F-F7E74CD39F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920875"/>
            <a:ext cx="6096000" cy="4572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7AB368A-7F0B-104A-A57D-E1673139E8A3}"/>
              </a:ext>
            </a:extLst>
          </p:cNvPr>
          <p:cNvSpPr txBox="1">
            <a:spLocks/>
          </p:cNvSpPr>
          <p:nvPr/>
        </p:nvSpPr>
        <p:spPr>
          <a:xfrm>
            <a:off x="407258" y="365125"/>
            <a:ext cx="10515600" cy="829638"/>
          </a:xfrm>
          <a:prstGeom prst="rect">
            <a:avLst/>
          </a:prstGeom>
          <a:solidFill>
            <a:srgbClr val="BE550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latin typeface="PT Sans" panose="020B0503020203020204" pitchFamily="34" charset="77"/>
              </a:rPr>
              <a:t>You can still see the change…</a:t>
            </a:r>
          </a:p>
        </p:txBody>
      </p:sp>
    </p:spTree>
    <p:extLst>
      <p:ext uri="{BB962C8B-B14F-4D97-AF65-F5344CB8AC3E}">
        <p14:creationId xmlns:p14="http://schemas.microsoft.com/office/powerpoint/2010/main" val="3929530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39486-7C64-3269-DD29-C97E0E29D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AB5478D-B23B-F4A8-F1FA-9159CC7AB1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0875"/>
            <a:ext cx="6096000" cy="4572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9E0012F-4748-6347-F5FA-2B7187A5F1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920875"/>
            <a:ext cx="6096000" cy="4572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C3BE6648-7BA5-0D9C-3B9E-19888077A78A}"/>
              </a:ext>
            </a:extLst>
          </p:cNvPr>
          <p:cNvSpPr txBox="1">
            <a:spLocks/>
          </p:cNvSpPr>
          <p:nvPr/>
        </p:nvSpPr>
        <p:spPr>
          <a:xfrm>
            <a:off x="407258" y="365125"/>
            <a:ext cx="10515600" cy="829638"/>
          </a:xfrm>
          <a:prstGeom prst="rect">
            <a:avLst/>
          </a:prstGeom>
          <a:solidFill>
            <a:srgbClr val="BE550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latin typeface="PT Sans" panose="020B0503020203020204" pitchFamily="34" charset="77"/>
              </a:rPr>
              <a:t>Yup, still there.</a:t>
            </a:r>
          </a:p>
        </p:txBody>
      </p:sp>
    </p:spTree>
    <p:extLst>
      <p:ext uri="{BB962C8B-B14F-4D97-AF65-F5344CB8AC3E}">
        <p14:creationId xmlns:p14="http://schemas.microsoft.com/office/powerpoint/2010/main" val="3774323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1348</TotalTime>
  <Words>390</Words>
  <Application>Microsoft Macintosh PowerPoint</Application>
  <PresentationFormat>Widescreen</PresentationFormat>
  <Paragraphs>38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PT Sans</vt:lpstr>
      <vt:lpstr>Office Theme</vt:lpstr>
      <vt:lpstr>Major Disaster Declarations</vt:lpstr>
      <vt:lpstr>Standard procedure for major disasters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Doehne, George</dc:creator>
  <cp:lastModifiedBy>Doehne, George</cp:lastModifiedBy>
  <cp:revision>306</cp:revision>
  <dcterms:created xsi:type="dcterms:W3CDTF">2026-04-26T18:59:59Z</dcterms:created>
  <dcterms:modified xsi:type="dcterms:W3CDTF">2026-04-27T17:29:33Z</dcterms:modified>
</cp:coreProperties>
</file>